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sldIdLst>
    <p:sldId id="256" r:id="rId2"/>
    <p:sldId id="293" r:id="rId3"/>
    <p:sldId id="265" r:id="rId4"/>
    <p:sldId id="266" r:id="rId5"/>
    <p:sldId id="267" r:id="rId6"/>
    <p:sldId id="269" r:id="rId7"/>
    <p:sldId id="295" r:id="rId8"/>
    <p:sldId id="296" r:id="rId9"/>
    <p:sldId id="297" r:id="rId10"/>
    <p:sldId id="298" r:id="rId11"/>
    <p:sldId id="299" r:id="rId12"/>
    <p:sldId id="300" r:id="rId13"/>
    <p:sldId id="301" r:id="rId14"/>
    <p:sldId id="302" r:id="rId15"/>
    <p:sldId id="304" r:id="rId16"/>
    <p:sldId id="305" r:id="rId17"/>
    <p:sldId id="306" r:id="rId18"/>
    <p:sldId id="307" r:id="rId19"/>
    <p:sldId id="311" r:id="rId20"/>
    <p:sldId id="308" r:id="rId21"/>
    <p:sldId id="309" r:id="rId22"/>
    <p:sldId id="310" r:id="rId23"/>
    <p:sldId id="312" r:id="rId24"/>
    <p:sldId id="294" r:id="rId25"/>
    <p:sldId id="260" r:id="rId26"/>
    <p:sldId id="261"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A11"/>
    <a:srgbClr val="F3F3F3"/>
    <a:srgbClr val="F6C544"/>
    <a:srgbClr val="64E2FA"/>
    <a:srgbClr val="6CCD5D"/>
    <a:srgbClr val="CD3AC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254" autoAdjust="0"/>
    <p:restoredTop sz="70186" autoAdjust="0"/>
  </p:normalViewPr>
  <p:slideViewPr>
    <p:cSldViewPr snapToGrid="0" snapToObjects="1">
      <p:cViewPr varScale="1">
        <p:scale>
          <a:sx n="46" d="100"/>
          <a:sy n="46" d="100"/>
        </p:scale>
        <p:origin x="232" y="2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A1E13E-B6FF-7749-8D2A-AF48F62D04D0}" type="doc">
      <dgm:prSet loTypeId="urn:microsoft.com/office/officeart/2005/8/layout/radial4" loCatId="" qsTypeId="urn:microsoft.com/office/officeart/2005/8/quickstyle/3D3" qsCatId="3D" csTypeId="urn:microsoft.com/office/officeart/2005/8/colors/colorful1" csCatId="colorful" phldr="1"/>
      <dgm:spPr/>
      <dgm:t>
        <a:bodyPr/>
        <a:lstStyle/>
        <a:p>
          <a:endParaRPr lang="en-US"/>
        </a:p>
      </dgm:t>
    </dgm:pt>
    <dgm:pt modelId="{E38306C2-7C99-3E4C-B5BA-213AECF0FBFB}">
      <dgm:prSet phldrT="[Text]"/>
      <dgm:spPr>
        <a:solidFill>
          <a:schemeClr val="tx1"/>
        </a:solidFill>
      </dgm:spPr>
      <dgm:t>
        <a:bodyPr/>
        <a:lstStyle/>
        <a:p>
          <a:r>
            <a:rPr lang="en-US" dirty="0" smtClean="0"/>
            <a:t>Revenue</a:t>
          </a:r>
          <a:endParaRPr lang="en-US" dirty="0"/>
        </a:p>
      </dgm:t>
    </dgm:pt>
    <dgm:pt modelId="{1C5C1FA8-CAE5-474C-9936-4917DCC43B7C}" type="parTrans" cxnId="{0DEA3585-CEB9-5C46-939B-325CAC301190}">
      <dgm:prSet/>
      <dgm:spPr/>
      <dgm:t>
        <a:bodyPr/>
        <a:lstStyle/>
        <a:p>
          <a:endParaRPr lang="en-US"/>
        </a:p>
      </dgm:t>
    </dgm:pt>
    <dgm:pt modelId="{C904D5E6-1288-D944-A763-979951A09090}" type="sibTrans" cxnId="{0DEA3585-CEB9-5C46-939B-325CAC301190}">
      <dgm:prSet/>
      <dgm:spPr/>
      <dgm:t>
        <a:bodyPr/>
        <a:lstStyle/>
        <a:p>
          <a:endParaRPr lang="en-US"/>
        </a:p>
      </dgm:t>
    </dgm:pt>
    <dgm:pt modelId="{F3A35092-9558-4441-994C-4141CF0B6049}">
      <dgm:prSet phldrT="[Text]"/>
      <dgm:spPr/>
      <dgm:t>
        <a:bodyPr/>
        <a:lstStyle/>
        <a:p>
          <a:r>
            <a:rPr lang="en-US" dirty="0" smtClean="0"/>
            <a:t>IFRS</a:t>
          </a:r>
          <a:endParaRPr lang="en-US" dirty="0"/>
        </a:p>
      </dgm:t>
    </dgm:pt>
    <dgm:pt modelId="{CB64AAC4-135F-3645-8ACC-1A4CF00E0988}" type="parTrans" cxnId="{61B1941D-BD54-DC4D-AF57-21503E333144}">
      <dgm:prSet/>
      <dgm:spPr/>
      <dgm:t>
        <a:bodyPr/>
        <a:lstStyle/>
        <a:p>
          <a:endParaRPr lang="en-US"/>
        </a:p>
      </dgm:t>
    </dgm:pt>
    <dgm:pt modelId="{0324CEF7-064E-E546-BA9E-29D36B0C36B3}" type="sibTrans" cxnId="{61B1941D-BD54-DC4D-AF57-21503E333144}">
      <dgm:prSet/>
      <dgm:spPr/>
      <dgm:t>
        <a:bodyPr/>
        <a:lstStyle/>
        <a:p>
          <a:endParaRPr lang="en-US"/>
        </a:p>
      </dgm:t>
    </dgm:pt>
    <dgm:pt modelId="{FF240ED1-3344-824D-9EAE-C8A96EBF48E0}">
      <dgm:prSet phldrT="[Text]"/>
      <dgm:spPr/>
      <dgm:t>
        <a:bodyPr/>
        <a:lstStyle/>
        <a:p>
          <a:r>
            <a:rPr lang="en-US" dirty="0" smtClean="0"/>
            <a:t>Flow</a:t>
          </a:r>
          <a:endParaRPr lang="en-US" dirty="0"/>
        </a:p>
      </dgm:t>
    </dgm:pt>
    <dgm:pt modelId="{53D5B2A2-3881-EF40-A428-82DD1913C663}" type="parTrans" cxnId="{3504857E-F3D0-8A48-9F05-ED96980D99BA}">
      <dgm:prSet/>
      <dgm:spPr/>
      <dgm:t>
        <a:bodyPr/>
        <a:lstStyle/>
        <a:p>
          <a:endParaRPr lang="en-US"/>
        </a:p>
      </dgm:t>
    </dgm:pt>
    <dgm:pt modelId="{3AE61EE1-79BB-BC40-89FB-80B06DB1664C}" type="sibTrans" cxnId="{3504857E-F3D0-8A48-9F05-ED96980D99BA}">
      <dgm:prSet/>
      <dgm:spPr/>
      <dgm:t>
        <a:bodyPr/>
        <a:lstStyle/>
        <a:p>
          <a:endParaRPr lang="en-US"/>
        </a:p>
      </dgm:t>
    </dgm:pt>
    <dgm:pt modelId="{5D2357D1-77D7-A149-A891-619450594928}">
      <dgm:prSet phldrT="[Text]"/>
      <dgm:spPr/>
      <dgm:t>
        <a:bodyPr/>
        <a:lstStyle/>
        <a:p>
          <a:r>
            <a:rPr lang="en-US" dirty="0" smtClean="0"/>
            <a:t>Monetary</a:t>
          </a:r>
          <a:endParaRPr lang="en-US" dirty="0"/>
        </a:p>
      </dgm:t>
    </dgm:pt>
    <dgm:pt modelId="{ED14A832-7C8F-A04E-9E3C-074F85748353}" type="parTrans" cxnId="{7F679C2A-DDF2-1A40-AA2B-3D834F399E2F}">
      <dgm:prSet/>
      <dgm:spPr/>
      <dgm:t>
        <a:bodyPr/>
        <a:lstStyle/>
        <a:p>
          <a:endParaRPr lang="en-US"/>
        </a:p>
      </dgm:t>
    </dgm:pt>
    <dgm:pt modelId="{87A4CA46-2837-5C4C-82EE-067810BCD22B}" type="sibTrans" cxnId="{7F679C2A-DDF2-1A40-AA2B-3D834F399E2F}">
      <dgm:prSet/>
      <dgm:spPr/>
      <dgm:t>
        <a:bodyPr/>
        <a:lstStyle/>
        <a:p>
          <a:endParaRPr lang="en-US"/>
        </a:p>
      </dgm:t>
    </dgm:pt>
    <dgm:pt modelId="{50201EF2-0D45-F14A-A33E-755F973186C0}">
      <dgm:prSet phldrT="[Text]"/>
      <dgm:spPr/>
      <dgm:t>
        <a:bodyPr/>
        <a:lstStyle/>
        <a:p>
          <a:r>
            <a:rPr lang="en-US" dirty="0" smtClean="0"/>
            <a:t>IAS1 Para 82</a:t>
          </a:r>
          <a:endParaRPr lang="en-US" dirty="0"/>
        </a:p>
      </dgm:t>
    </dgm:pt>
    <dgm:pt modelId="{A1117F2A-D521-3A46-ABC1-7B41A887AFBF}" type="parTrans" cxnId="{8F8B23C5-EC00-9F40-9CEB-A3C757A60F5C}">
      <dgm:prSet/>
      <dgm:spPr/>
      <dgm:t>
        <a:bodyPr/>
        <a:lstStyle/>
        <a:p>
          <a:endParaRPr lang="en-US"/>
        </a:p>
      </dgm:t>
    </dgm:pt>
    <dgm:pt modelId="{E21BB5B0-39CD-1847-B178-C01C0CBE36E8}" type="sibTrans" cxnId="{8F8B23C5-EC00-9F40-9CEB-A3C757A60F5C}">
      <dgm:prSet/>
      <dgm:spPr/>
      <dgm:t>
        <a:bodyPr/>
        <a:lstStyle/>
        <a:p>
          <a:endParaRPr lang="en-US"/>
        </a:p>
      </dgm:t>
    </dgm:pt>
    <dgm:pt modelId="{8EB0A33F-22D3-A640-8101-4419AD7E2FDC}" type="pres">
      <dgm:prSet presAssocID="{EBA1E13E-B6FF-7749-8D2A-AF48F62D04D0}" presName="cycle" presStyleCnt="0">
        <dgm:presLayoutVars>
          <dgm:chMax val="1"/>
          <dgm:dir/>
          <dgm:animLvl val="ctr"/>
          <dgm:resizeHandles val="exact"/>
        </dgm:presLayoutVars>
      </dgm:prSet>
      <dgm:spPr/>
      <dgm:t>
        <a:bodyPr/>
        <a:lstStyle/>
        <a:p>
          <a:endParaRPr lang="en-US"/>
        </a:p>
      </dgm:t>
    </dgm:pt>
    <dgm:pt modelId="{2CFB5EAD-CF7E-854F-A44D-F98E3B803179}" type="pres">
      <dgm:prSet presAssocID="{E38306C2-7C99-3E4C-B5BA-213AECF0FBFB}" presName="centerShape" presStyleLbl="node0" presStyleIdx="0" presStyleCnt="1"/>
      <dgm:spPr/>
      <dgm:t>
        <a:bodyPr/>
        <a:lstStyle/>
        <a:p>
          <a:endParaRPr lang="en-US"/>
        </a:p>
      </dgm:t>
    </dgm:pt>
    <dgm:pt modelId="{F2946A51-B7C5-A947-A9C3-98BF5BAB9FE7}" type="pres">
      <dgm:prSet presAssocID="{CB64AAC4-135F-3645-8ACC-1A4CF00E0988}" presName="parTrans" presStyleLbl="bgSibTrans2D1" presStyleIdx="0" presStyleCnt="4"/>
      <dgm:spPr/>
      <dgm:t>
        <a:bodyPr/>
        <a:lstStyle/>
        <a:p>
          <a:endParaRPr lang="en-US"/>
        </a:p>
      </dgm:t>
    </dgm:pt>
    <dgm:pt modelId="{1AB016C3-CB11-1541-A829-1B8AA6683FC2}" type="pres">
      <dgm:prSet presAssocID="{F3A35092-9558-4441-994C-4141CF0B6049}" presName="node" presStyleLbl="node1" presStyleIdx="0" presStyleCnt="4">
        <dgm:presLayoutVars>
          <dgm:bulletEnabled val="1"/>
        </dgm:presLayoutVars>
      </dgm:prSet>
      <dgm:spPr/>
      <dgm:t>
        <a:bodyPr/>
        <a:lstStyle/>
        <a:p>
          <a:endParaRPr lang="en-US"/>
        </a:p>
      </dgm:t>
    </dgm:pt>
    <dgm:pt modelId="{70D69185-F9CB-D44E-9FC3-85EBA3D11FF2}" type="pres">
      <dgm:prSet presAssocID="{A1117F2A-D521-3A46-ABC1-7B41A887AFBF}" presName="parTrans" presStyleLbl="bgSibTrans2D1" presStyleIdx="1" presStyleCnt="4"/>
      <dgm:spPr/>
      <dgm:t>
        <a:bodyPr/>
        <a:lstStyle/>
        <a:p>
          <a:endParaRPr lang="en-US"/>
        </a:p>
      </dgm:t>
    </dgm:pt>
    <dgm:pt modelId="{0467D4FB-BAE9-414A-9315-7A8FA86CB3A1}" type="pres">
      <dgm:prSet presAssocID="{50201EF2-0D45-F14A-A33E-755F973186C0}" presName="node" presStyleLbl="node1" presStyleIdx="1" presStyleCnt="4">
        <dgm:presLayoutVars>
          <dgm:bulletEnabled val="1"/>
        </dgm:presLayoutVars>
      </dgm:prSet>
      <dgm:spPr/>
      <dgm:t>
        <a:bodyPr/>
        <a:lstStyle/>
        <a:p>
          <a:endParaRPr lang="en-US"/>
        </a:p>
      </dgm:t>
    </dgm:pt>
    <dgm:pt modelId="{18CE590A-AB37-854A-B336-25097FA11629}" type="pres">
      <dgm:prSet presAssocID="{53D5B2A2-3881-EF40-A428-82DD1913C663}" presName="parTrans" presStyleLbl="bgSibTrans2D1" presStyleIdx="2" presStyleCnt="4"/>
      <dgm:spPr/>
      <dgm:t>
        <a:bodyPr/>
        <a:lstStyle/>
        <a:p>
          <a:endParaRPr lang="en-US"/>
        </a:p>
      </dgm:t>
    </dgm:pt>
    <dgm:pt modelId="{5AE9D0DC-69A2-3248-9124-DC8190491A8F}" type="pres">
      <dgm:prSet presAssocID="{FF240ED1-3344-824D-9EAE-C8A96EBF48E0}" presName="node" presStyleLbl="node1" presStyleIdx="2" presStyleCnt="4">
        <dgm:presLayoutVars>
          <dgm:bulletEnabled val="1"/>
        </dgm:presLayoutVars>
      </dgm:prSet>
      <dgm:spPr/>
      <dgm:t>
        <a:bodyPr/>
        <a:lstStyle/>
        <a:p>
          <a:endParaRPr lang="en-US"/>
        </a:p>
      </dgm:t>
    </dgm:pt>
    <dgm:pt modelId="{B6D6F756-F806-F54E-8A58-60FF325829EB}" type="pres">
      <dgm:prSet presAssocID="{ED14A832-7C8F-A04E-9E3C-074F85748353}" presName="parTrans" presStyleLbl="bgSibTrans2D1" presStyleIdx="3" presStyleCnt="4"/>
      <dgm:spPr/>
      <dgm:t>
        <a:bodyPr/>
        <a:lstStyle/>
        <a:p>
          <a:endParaRPr lang="en-US"/>
        </a:p>
      </dgm:t>
    </dgm:pt>
    <dgm:pt modelId="{9556C52A-E436-0B4D-AA8B-55E514B0C2E8}" type="pres">
      <dgm:prSet presAssocID="{5D2357D1-77D7-A149-A891-619450594928}" presName="node" presStyleLbl="node1" presStyleIdx="3" presStyleCnt="4">
        <dgm:presLayoutVars>
          <dgm:bulletEnabled val="1"/>
        </dgm:presLayoutVars>
      </dgm:prSet>
      <dgm:spPr/>
      <dgm:t>
        <a:bodyPr/>
        <a:lstStyle/>
        <a:p>
          <a:endParaRPr lang="en-US"/>
        </a:p>
      </dgm:t>
    </dgm:pt>
  </dgm:ptLst>
  <dgm:cxnLst>
    <dgm:cxn modelId="{363785DD-0121-D843-9EF5-12B21D95F95E}" type="presOf" srcId="{F3A35092-9558-4441-994C-4141CF0B6049}" destId="{1AB016C3-CB11-1541-A829-1B8AA6683FC2}" srcOrd="0" destOrd="0" presId="urn:microsoft.com/office/officeart/2005/8/layout/radial4"/>
    <dgm:cxn modelId="{02EC4B7F-8590-3546-9AC0-79A90DCD8AE4}" type="presOf" srcId="{5D2357D1-77D7-A149-A891-619450594928}" destId="{9556C52A-E436-0B4D-AA8B-55E514B0C2E8}" srcOrd="0" destOrd="0" presId="urn:microsoft.com/office/officeart/2005/8/layout/radial4"/>
    <dgm:cxn modelId="{BEC44F50-8B19-DE47-8745-26EC493FC18E}" type="presOf" srcId="{53D5B2A2-3881-EF40-A428-82DD1913C663}" destId="{18CE590A-AB37-854A-B336-25097FA11629}" srcOrd="0" destOrd="0" presId="urn:microsoft.com/office/officeart/2005/8/layout/radial4"/>
    <dgm:cxn modelId="{6D580D7C-A2AF-BE4E-8E2D-A954C492B404}" type="presOf" srcId="{CB64AAC4-135F-3645-8ACC-1A4CF00E0988}" destId="{F2946A51-B7C5-A947-A9C3-98BF5BAB9FE7}" srcOrd="0" destOrd="0" presId="urn:microsoft.com/office/officeart/2005/8/layout/radial4"/>
    <dgm:cxn modelId="{61B1941D-BD54-DC4D-AF57-21503E333144}" srcId="{E38306C2-7C99-3E4C-B5BA-213AECF0FBFB}" destId="{F3A35092-9558-4441-994C-4141CF0B6049}" srcOrd="0" destOrd="0" parTransId="{CB64AAC4-135F-3645-8ACC-1A4CF00E0988}" sibTransId="{0324CEF7-064E-E546-BA9E-29D36B0C36B3}"/>
    <dgm:cxn modelId="{3504857E-F3D0-8A48-9F05-ED96980D99BA}" srcId="{E38306C2-7C99-3E4C-B5BA-213AECF0FBFB}" destId="{FF240ED1-3344-824D-9EAE-C8A96EBF48E0}" srcOrd="2" destOrd="0" parTransId="{53D5B2A2-3881-EF40-A428-82DD1913C663}" sibTransId="{3AE61EE1-79BB-BC40-89FB-80B06DB1664C}"/>
    <dgm:cxn modelId="{8F8B23C5-EC00-9F40-9CEB-A3C757A60F5C}" srcId="{E38306C2-7C99-3E4C-B5BA-213AECF0FBFB}" destId="{50201EF2-0D45-F14A-A33E-755F973186C0}" srcOrd="1" destOrd="0" parTransId="{A1117F2A-D521-3A46-ABC1-7B41A887AFBF}" sibTransId="{E21BB5B0-39CD-1847-B178-C01C0CBE36E8}"/>
    <dgm:cxn modelId="{374EECB7-16BE-FF47-88E3-B78D36B7F21B}" type="presOf" srcId="{A1117F2A-D521-3A46-ABC1-7B41A887AFBF}" destId="{70D69185-F9CB-D44E-9FC3-85EBA3D11FF2}" srcOrd="0" destOrd="0" presId="urn:microsoft.com/office/officeart/2005/8/layout/radial4"/>
    <dgm:cxn modelId="{504E822E-E1DA-0044-863B-BB782CE63570}" type="presOf" srcId="{FF240ED1-3344-824D-9EAE-C8A96EBF48E0}" destId="{5AE9D0DC-69A2-3248-9124-DC8190491A8F}" srcOrd="0" destOrd="0" presId="urn:microsoft.com/office/officeart/2005/8/layout/radial4"/>
    <dgm:cxn modelId="{7F679C2A-DDF2-1A40-AA2B-3D834F399E2F}" srcId="{E38306C2-7C99-3E4C-B5BA-213AECF0FBFB}" destId="{5D2357D1-77D7-A149-A891-619450594928}" srcOrd="3" destOrd="0" parTransId="{ED14A832-7C8F-A04E-9E3C-074F85748353}" sibTransId="{87A4CA46-2837-5C4C-82EE-067810BCD22B}"/>
    <dgm:cxn modelId="{4F8559DE-FA2D-2F49-81FD-DAF33CDF3F13}" type="presOf" srcId="{ED14A832-7C8F-A04E-9E3C-074F85748353}" destId="{B6D6F756-F806-F54E-8A58-60FF325829EB}" srcOrd="0" destOrd="0" presId="urn:microsoft.com/office/officeart/2005/8/layout/radial4"/>
    <dgm:cxn modelId="{DAAA8623-600E-DB4E-9417-D60723FA59EA}" type="presOf" srcId="{EBA1E13E-B6FF-7749-8D2A-AF48F62D04D0}" destId="{8EB0A33F-22D3-A640-8101-4419AD7E2FDC}" srcOrd="0" destOrd="0" presId="urn:microsoft.com/office/officeart/2005/8/layout/radial4"/>
    <dgm:cxn modelId="{B6821DD5-4EE3-294D-90BF-868D2D7C9B43}" type="presOf" srcId="{50201EF2-0D45-F14A-A33E-755F973186C0}" destId="{0467D4FB-BAE9-414A-9315-7A8FA86CB3A1}" srcOrd="0" destOrd="0" presId="urn:microsoft.com/office/officeart/2005/8/layout/radial4"/>
    <dgm:cxn modelId="{F04491AC-1FA2-7442-9B78-2A91A47F6355}" type="presOf" srcId="{E38306C2-7C99-3E4C-B5BA-213AECF0FBFB}" destId="{2CFB5EAD-CF7E-854F-A44D-F98E3B803179}" srcOrd="0" destOrd="0" presId="urn:microsoft.com/office/officeart/2005/8/layout/radial4"/>
    <dgm:cxn modelId="{0DEA3585-CEB9-5C46-939B-325CAC301190}" srcId="{EBA1E13E-B6FF-7749-8D2A-AF48F62D04D0}" destId="{E38306C2-7C99-3E4C-B5BA-213AECF0FBFB}" srcOrd="0" destOrd="0" parTransId="{1C5C1FA8-CAE5-474C-9936-4917DCC43B7C}" sibTransId="{C904D5E6-1288-D944-A763-979951A09090}"/>
    <dgm:cxn modelId="{D8ED5212-C260-5D46-A15A-884100438B83}" type="presParOf" srcId="{8EB0A33F-22D3-A640-8101-4419AD7E2FDC}" destId="{2CFB5EAD-CF7E-854F-A44D-F98E3B803179}" srcOrd="0" destOrd="0" presId="urn:microsoft.com/office/officeart/2005/8/layout/radial4"/>
    <dgm:cxn modelId="{EF6D1A9E-CFB2-3440-815D-A3054FAD7861}" type="presParOf" srcId="{8EB0A33F-22D3-A640-8101-4419AD7E2FDC}" destId="{F2946A51-B7C5-A947-A9C3-98BF5BAB9FE7}" srcOrd="1" destOrd="0" presId="urn:microsoft.com/office/officeart/2005/8/layout/radial4"/>
    <dgm:cxn modelId="{82C290C8-7820-1E49-924F-C21AE7F7CA81}" type="presParOf" srcId="{8EB0A33F-22D3-A640-8101-4419AD7E2FDC}" destId="{1AB016C3-CB11-1541-A829-1B8AA6683FC2}" srcOrd="2" destOrd="0" presId="urn:microsoft.com/office/officeart/2005/8/layout/radial4"/>
    <dgm:cxn modelId="{6A299555-F868-CE45-BEAE-FBAB43D43C13}" type="presParOf" srcId="{8EB0A33F-22D3-A640-8101-4419AD7E2FDC}" destId="{70D69185-F9CB-D44E-9FC3-85EBA3D11FF2}" srcOrd="3" destOrd="0" presId="urn:microsoft.com/office/officeart/2005/8/layout/radial4"/>
    <dgm:cxn modelId="{48694186-9D3B-984C-B826-CD0B34B27429}" type="presParOf" srcId="{8EB0A33F-22D3-A640-8101-4419AD7E2FDC}" destId="{0467D4FB-BAE9-414A-9315-7A8FA86CB3A1}" srcOrd="4" destOrd="0" presId="urn:microsoft.com/office/officeart/2005/8/layout/radial4"/>
    <dgm:cxn modelId="{645119C7-5C82-3649-AE9D-4BF117B7B79E}" type="presParOf" srcId="{8EB0A33F-22D3-A640-8101-4419AD7E2FDC}" destId="{18CE590A-AB37-854A-B336-25097FA11629}" srcOrd="5" destOrd="0" presId="urn:microsoft.com/office/officeart/2005/8/layout/radial4"/>
    <dgm:cxn modelId="{979D317D-06D6-7349-92E1-01C06D3B6871}" type="presParOf" srcId="{8EB0A33F-22D3-A640-8101-4419AD7E2FDC}" destId="{5AE9D0DC-69A2-3248-9124-DC8190491A8F}" srcOrd="6" destOrd="0" presId="urn:microsoft.com/office/officeart/2005/8/layout/radial4"/>
    <dgm:cxn modelId="{846E486C-2820-1A41-A5E1-EE7DD7EF91AA}" type="presParOf" srcId="{8EB0A33F-22D3-A640-8101-4419AD7E2FDC}" destId="{B6D6F756-F806-F54E-8A58-60FF325829EB}" srcOrd="7" destOrd="0" presId="urn:microsoft.com/office/officeart/2005/8/layout/radial4"/>
    <dgm:cxn modelId="{F481FABB-7D8B-D643-90E8-590EC483D8A8}" type="presParOf" srcId="{8EB0A33F-22D3-A640-8101-4419AD7E2FDC}" destId="{9556C52A-E436-0B4D-AA8B-55E514B0C2E8}" srcOrd="8"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FB5EAD-CF7E-854F-A44D-F98E3B803179}">
      <dsp:nvSpPr>
        <dsp:cNvPr id="0" name=""/>
        <dsp:cNvSpPr/>
      </dsp:nvSpPr>
      <dsp:spPr>
        <a:xfrm>
          <a:off x="2225040" y="2016655"/>
          <a:ext cx="1645920" cy="1645920"/>
        </a:xfrm>
        <a:prstGeom prst="ellipse">
          <a:avLst/>
        </a:prstGeom>
        <a:solidFill>
          <a:schemeClr val="tx1"/>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t>Revenue</a:t>
          </a:r>
          <a:endParaRPr lang="en-US" sz="2000" kern="1200" dirty="0"/>
        </a:p>
      </dsp:txBody>
      <dsp:txXfrm>
        <a:off x="2466079" y="2257694"/>
        <a:ext cx="1163842" cy="1163842"/>
      </dsp:txXfrm>
    </dsp:sp>
    <dsp:sp modelId="{F2946A51-B7C5-A947-A9C3-98BF5BAB9FE7}">
      <dsp:nvSpPr>
        <dsp:cNvPr id="0" name=""/>
        <dsp:cNvSpPr/>
      </dsp:nvSpPr>
      <dsp:spPr>
        <a:xfrm rot="11700000">
          <a:off x="758329" y="2184264"/>
          <a:ext cx="1438394" cy="469087"/>
        </a:xfrm>
        <a:prstGeom prst="leftArrow">
          <a:avLst>
            <a:gd name="adj1" fmla="val 60000"/>
            <a:gd name="adj2" fmla="val 50000"/>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1AB016C3-CB11-1541-A829-1B8AA6683FC2}">
      <dsp:nvSpPr>
        <dsp:cNvPr id="0" name=""/>
        <dsp:cNvSpPr/>
      </dsp:nvSpPr>
      <dsp:spPr>
        <a:xfrm>
          <a:off x="1023" y="1607216"/>
          <a:ext cx="1563624" cy="1250899"/>
        </a:xfrm>
        <a:prstGeom prst="roundRect">
          <a:avLst>
            <a:gd name="adj" fmla="val 10000"/>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3815" tIns="43815" rIns="43815" bIns="43815" numCol="1" spcCol="1270" anchor="ctr" anchorCtr="0">
          <a:noAutofit/>
        </a:bodyPr>
        <a:lstStyle/>
        <a:p>
          <a:pPr lvl="0" algn="ctr" defTabSz="1022350">
            <a:lnSpc>
              <a:spcPct val="90000"/>
            </a:lnSpc>
            <a:spcBef>
              <a:spcPct val="0"/>
            </a:spcBef>
            <a:spcAft>
              <a:spcPct val="35000"/>
            </a:spcAft>
          </a:pPr>
          <a:r>
            <a:rPr lang="en-US" sz="2300" kern="1200" dirty="0" smtClean="0"/>
            <a:t>IFRS</a:t>
          </a:r>
          <a:endParaRPr lang="en-US" sz="2300" kern="1200" dirty="0"/>
        </a:p>
      </dsp:txBody>
      <dsp:txXfrm>
        <a:off x="37661" y="1643854"/>
        <a:ext cx="1490348" cy="1177623"/>
      </dsp:txXfrm>
    </dsp:sp>
    <dsp:sp modelId="{70D69185-F9CB-D44E-9FC3-85EBA3D11FF2}">
      <dsp:nvSpPr>
        <dsp:cNvPr id="0" name=""/>
        <dsp:cNvSpPr/>
      </dsp:nvSpPr>
      <dsp:spPr>
        <a:xfrm rot="14700000">
          <a:off x="1641679" y="1131529"/>
          <a:ext cx="1438394" cy="469087"/>
        </a:xfrm>
        <a:prstGeom prst="leftArrow">
          <a:avLst>
            <a:gd name="adj1" fmla="val 60000"/>
            <a:gd name="adj2" fmla="val 50000"/>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0467D4FB-BAE9-414A-9315-7A8FA86CB3A1}">
      <dsp:nvSpPr>
        <dsp:cNvPr id="0" name=""/>
        <dsp:cNvSpPr/>
      </dsp:nvSpPr>
      <dsp:spPr>
        <a:xfrm>
          <a:off x="1275118" y="88809"/>
          <a:ext cx="1563624" cy="1250899"/>
        </a:xfrm>
        <a:prstGeom prst="roundRect">
          <a:avLst>
            <a:gd name="adj" fmla="val 10000"/>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3815" tIns="43815" rIns="43815" bIns="43815" numCol="1" spcCol="1270" anchor="ctr" anchorCtr="0">
          <a:noAutofit/>
        </a:bodyPr>
        <a:lstStyle/>
        <a:p>
          <a:pPr lvl="0" algn="ctr" defTabSz="1022350">
            <a:lnSpc>
              <a:spcPct val="90000"/>
            </a:lnSpc>
            <a:spcBef>
              <a:spcPct val="0"/>
            </a:spcBef>
            <a:spcAft>
              <a:spcPct val="35000"/>
            </a:spcAft>
          </a:pPr>
          <a:r>
            <a:rPr lang="en-US" sz="2300" kern="1200" dirty="0" smtClean="0"/>
            <a:t>IAS1 Para 82</a:t>
          </a:r>
          <a:endParaRPr lang="en-US" sz="2300" kern="1200" dirty="0"/>
        </a:p>
      </dsp:txBody>
      <dsp:txXfrm>
        <a:off x="1311756" y="125447"/>
        <a:ext cx="1490348" cy="1177623"/>
      </dsp:txXfrm>
    </dsp:sp>
    <dsp:sp modelId="{18CE590A-AB37-854A-B336-25097FA11629}">
      <dsp:nvSpPr>
        <dsp:cNvPr id="0" name=""/>
        <dsp:cNvSpPr/>
      </dsp:nvSpPr>
      <dsp:spPr>
        <a:xfrm rot="17700000">
          <a:off x="3015926" y="1131529"/>
          <a:ext cx="1438394" cy="469087"/>
        </a:xfrm>
        <a:prstGeom prst="leftArrow">
          <a:avLst>
            <a:gd name="adj1" fmla="val 60000"/>
            <a:gd name="adj2" fmla="val 50000"/>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5AE9D0DC-69A2-3248-9124-DC8190491A8F}">
      <dsp:nvSpPr>
        <dsp:cNvPr id="0" name=""/>
        <dsp:cNvSpPr/>
      </dsp:nvSpPr>
      <dsp:spPr>
        <a:xfrm>
          <a:off x="3257257" y="88809"/>
          <a:ext cx="1563624" cy="1250899"/>
        </a:xfrm>
        <a:prstGeom prst="roundRect">
          <a:avLst>
            <a:gd name="adj" fmla="val 10000"/>
          </a:avLst>
        </a:prstGeom>
        <a:solidFill>
          <a:schemeClr val="accent4">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3815" tIns="43815" rIns="43815" bIns="43815" numCol="1" spcCol="1270" anchor="ctr" anchorCtr="0">
          <a:noAutofit/>
        </a:bodyPr>
        <a:lstStyle/>
        <a:p>
          <a:pPr lvl="0" algn="ctr" defTabSz="1022350">
            <a:lnSpc>
              <a:spcPct val="90000"/>
            </a:lnSpc>
            <a:spcBef>
              <a:spcPct val="0"/>
            </a:spcBef>
            <a:spcAft>
              <a:spcPct val="35000"/>
            </a:spcAft>
          </a:pPr>
          <a:r>
            <a:rPr lang="en-US" sz="2300" kern="1200" dirty="0" smtClean="0"/>
            <a:t>Flow</a:t>
          </a:r>
          <a:endParaRPr lang="en-US" sz="2300" kern="1200" dirty="0"/>
        </a:p>
      </dsp:txBody>
      <dsp:txXfrm>
        <a:off x="3293895" y="125447"/>
        <a:ext cx="1490348" cy="1177623"/>
      </dsp:txXfrm>
    </dsp:sp>
    <dsp:sp modelId="{B6D6F756-F806-F54E-8A58-60FF325829EB}">
      <dsp:nvSpPr>
        <dsp:cNvPr id="0" name=""/>
        <dsp:cNvSpPr/>
      </dsp:nvSpPr>
      <dsp:spPr>
        <a:xfrm rot="20700000">
          <a:off x="3899275" y="2184264"/>
          <a:ext cx="1438394" cy="469087"/>
        </a:xfrm>
        <a:prstGeom prst="leftArrow">
          <a:avLst>
            <a:gd name="adj1" fmla="val 60000"/>
            <a:gd name="adj2" fmla="val 50000"/>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9556C52A-E436-0B4D-AA8B-55E514B0C2E8}">
      <dsp:nvSpPr>
        <dsp:cNvPr id="0" name=""/>
        <dsp:cNvSpPr/>
      </dsp:nvSpPr>
      <dsp:spPr>
        <a:xfrm>
          <a:off x="4531352" y="1607216"/>
          <a:ext cx="1563624" cy="1250899"/>
        </a:xfrm>
        <a:prstGeom prst="roundRect">
          <a:avLst>
            <a:gd name="adj" fmla="val 10000"/>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3815" tIns="43815" rIns="43815" bIns="43815" numCol="1" spcCol="1270" anchor="ctr" anchorCtr="0">
          <a:noAutofit/>
        </a:bodyPr>
        <a:lstStyle/>
        <a:p>
          <a:pPr lvl="0" algn="ctr" defTabSz="1022350">
            <a:lnSpc>
              <a:spcPct val="90000"/>
            </a:lnSpc>
            <a:spcBef>
              <a:spcPct val="0"/>
            </a:spcBef>
            <a:spcAft>
              <a:spcPct val="35000"/>
            </a:spcAft>
          </a:pPr>
          <a:r>
            <a:rPr lang="en-US" sz="2300" kern="1200" dirty="0" smtClean="0"/>
            <a:t>Monetary</a:t>
          </a:r>
          <a:endParaRPr lang="en-US" sz="2300" kern="1200" dirty="0"/>
        </a:p>
      </dsp:txBody>
      <dsp:txXfrm>
        <a:off x="4567990" y="1643854"/>
        <a:ext cx="1490348" cy="1177623"/>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FE980D5-C08F-1E44-BF6D-C5A695CB82F5}" type="datetimeFigureOut">
              <a:rPr lang="en-US" smtClean="0"/>
              <a:t>23/03/2017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BA09312-6406-154D-AAEC-4DF7BA8B5E23}" type="slidenum">
              <a:rPr lang="en-US" smtClean="0"/>
              <a:t>‹#›</a:t>
            </a:fld>
            <a:endParaRPr lang="en-US"/>
          </a:p>
        </p:txBody>
      </p:sp>
    </p:spTree>
    <p:extLst>
      <p:ext uri="{BB962C8B-B14F-4D97-AF65-F5344CB8AC3E}">
        <p14:creationId xmlns:p14="http://schemas.microsoft.com/office/powerpoint/2010/main" val="42164000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BA09312-6406-154D-AAEC-4DF7BA8B5E23}" type="slidenum">
              <a:rPr lang="en-US" smtClean="0"/>
              <a:t>1</a:t>
            </a:fld>
            <a:endParaRPr lang="en-US"/>
          </a:p>
        </p:txBody>
      </p:sp>
    </p:spTree>
    <p:extLst>
      <p:ext uri="{BB962C8B-B14F-4D97-AF65-F5344CB8AC3E}">
        <p14:creationId xmlns:p14="http://schemas.microsoft.com/office/powerpoint/2010/main" val="2489729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BA09312-6406-154D-AAEC-4DF7BA8B5E23}" type="slidenum">
              <a:rPr lang="en-US" smtClean="0"/>
              <a:t>2</a:t>
            </a:fld>
            <a:endParaRPr lang="en-US"/>
          </a:p>
        </p:txBody>
      </p:sp>
    </p:spTree>
    <p:extLst>
      <p:ext uri="{BB962C8B-B14F-4D97-AF65-F5344CB8AC3E}">
        <p14:creationId xmlns:p14="http://schemas.microsoft.com/office/powerpoint/2010/main" val="11675279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BA09312-6406-154D-AAEC-4DF7BA8B5E23}" type="slidenum">
              <a:rPr lang="en-US" smtClean="0"/>
              <a:t>3</a:t>
            </a:fld>
            <a:endParaRPr lang="en-US"/>
          </a:p>
        </p:txBody>
      </p:sp>
    </p:spTree>
    <p:extLst>
      <p:ext uri="{BB962C8B-B14F-4D97-AF65-F5344CB8AC3E}">
        <p14:creationId xmlns:p14="http://schemas.microsoft.com/office/powerpoint/2010/main" val="21326174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BFBB53D-2066-48D6-A9FE-AF0F206D7D0F}" type="slidenum">
              <a:rPr lang="en-US" smtClean="0"/>
              <a:t>13</a:t>
            </a:fld>
            <a:endParaRPr lang="en-US"/>
          </a:p>
        </p:txBody>
      </p:sp>
    </p:spTree>
    <p:extLst>
      <p:ext uri="{BB962C8B-B14F-4D97-AF65-F5344CB8AC3E}">
        <p14:creationId xmlns:p14="http://schemas.microsoft.com/office/powerpoint/2010/main" val="9227625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BFBB53D-2066-48D6-A9FE-AF0F206D7D0F}" type="slidenum">
              <a:rPr lang="en-US" smtClean="0"/>
              <a:t>14</a:t>
            </a:fld>
            <a:endParaRPr lang="en-US"/>
          </a:p>
        </p:txBody>
      </p:sp>
    </p:spTree>
    <p:extLst>
      <p:ext uri="{BB962C8B-B14F-4D97-AF65-F5344CB8AC3E}">
        <p14:creationId xmlns:p14="http://schemas.microsoft.com/office/powerpoint/2010/main" val="16780752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BFBB53D-2066-48D6-A9FE-AF0F206D7D0F}" type="slidenum">
              <a:rPr lang="en-US" smtClean="0"/>
              <a:t>15</a:t>
            </a:fld>
            <a:endParaRPr lang="en-US"/>
          </a:p>
        </p:txBody>
      </p:sp>
    </p:spTree>
    <p:extLst>
      <p:ext uri="{BB962C8B-B14F-4D97-AF65-F5344CB8AC3E}">
        <p14:creationId xmlns:p14="http://schemas.microsoft.com/office/powerpoint/2010/main" val="8727837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BFBB53D-2066-48D6-A9FE-AF0F206D7D0F}" type="slidenum">
              <a:rPr lang="en-US" smtClean="0"/>
              <a:t>16</a:t>
            </a:fld>
            <a:endParaRPr lang="en-US"/>
          </a:p>
        </p:txBody>
      </p:sp>
    </p:spTree>
    <p:extLst>
      <p:ext uri="{BB962C8B-B14F-4D97-AF65-F5344CB8AC3E}">
        <p14:creationId xmlns:p14="http://schemas.microsoft.com/office/powerpoint/2010/main" val="9135583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BA09312-6406-154D-AAEC-4DF7BA8B5E23}" type="slidenum">
              <a:rPr lang="en-US" smtClean="0"/>
              <a:t>19</a:t>
            </a:fld>
            <a:endParaRPr lang="en-US"/>
          </a:p>
        </p:txBody>
      </p:sp>
    </p:spTree>
    <p:extLst>
      <p:ext uri="{BB962C8B-B14F-4D97-AF65-F5344CB8AC3E}">
        <p14:creationId xmlns:p14="http://schemas.microsoft.com/office/powerpoint/2010/main" val="20358504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BA09312-6406-154D-AAEC-4DF7BA8B5E23}" type="slidenum">
              <a:rPr lang="en-US" smtClean="0"/>
              <a:t>23</a:t>
            </a:fld>
            <a:endParaRPr lang="en-US"/>
          </a:p>
        </p:txBody>
      </p:sp>
    </p:spTree>
    <p:extLst>
      <p:ext uri="{BB962C8B-B14F-4D97-AF65-F5344CB8AC3E}">
        <p14:creationId xmlns:p14="http://schemas.microsoft.com/office/powerpoint/2010/main" val="5018310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emf"/></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7" name="Title 6"/>
          <p:cNvSpPr>
            <a:spLocks noGrp="1"/>
          </p:cNvSpPr>
          <p:nvPr>
            <p:ph type="title" hasCustomPrompt="1"/>
          </p:nvPr>
        </p:nvSpPr>
        <p:spPr>
          <a:xfrm>
            <a:off x="911225" y="2554941"/>
            <a:ext cx="7655859" cy="1807883"/>
          </a:xfrm>
        </p:spPr>
        <p:txBody>
          <a:bodyPr>
            <a:normAutofit/>
          </a:bodyPr>
          <a:lstStyle>
            <a:lvl1pPr algn="l">
              <a:defRPr sz="3200" cap="all">
                <a:solidFill>
                  <a:schemeClr val="bg1"/>
                </a:solidFill>
              </a:defRPr>
            </a:lvl1pPr>
          </a:lstStyle>
          <a:p>
            <a:r>
              <a:rPr lang="en-GB" dirty="0" smtClean="0"/>
              <a:t>&lt;&lt;Title&gt;&gt;</a:t>
            </a:r>
            <a:br>
              <a:rPr lang="en-GB" dirty="0" smtClean="0"/>
            </a:br>
            <a:r>
              <a:rPr lang="en-GB" dirty="0" smtClean="0"/>
              <a:t>&lt;&lt;Subtitle&gt;&gt;</a:t>
            </a:r>
            <a:br>
              <a:rPr lang="en-GB" dirty="0" smtClean="0"/>
            </a:br>
            <a:r>
              <a:rPr lang="en-GB" dirty="0" smtClean="0"/>
              <a:t>&lt;&lt;Subtitle </a:t>
            </a:r>
            <a:r>
              <a:rPr lang="en-GB" dirty="0" err="1" smtClean="0"/>
              <a:t>Cont</a:t>
            </a:r>
            <a:r>
              <a:rPr lang="en-GB" dirty="0" smtClean="0"/>
              <a:t>&gt;&gt;</a:t>
            </a:r>
            <a:endParaRPr lang="en-US" dirty="0"/>
          </a:p>
        </p:txBody>
      </p:sp>
      <p:sp>
        <p:nvSpPr>
          <p:cNvPr id="9" name="Text Placeholder 8"/>
          <p:cNvSpPr>
            <a:spLocks noGrp="1"/>
          </p:cNvSpPr>
          <p:nvPr>
            <p:ph type="body" idx="10" hasCustomPrompt="1"/>
          </p:nvPr>
        </p:nvSpPr>
        <p:spPr>
          <a:xfrm>
            <a:off x="911225" y="5872163"/>
            <a:ext cx="6573838" cy="627062"/>
          </a:xfrm>
        </p:spPr>
        <p:txBody>
          <a:bodyPr>
            <a:noAutofit/>
          </a:bodyPr>
          <a:lstStyle>
            <a:lvl1pPr marL="0" indent="0">
              <a:buNone/>
              <a:defRPr sz="1800"/>
            </a:lvl1pPr>
          </a:lstStyle>
          <a:p>
            <a:pPr lvl="0"/>
            <a:r>
              <a:rPr lang="en-GB" dirty="0" smtClean="0"/>
              <a:t>&lt;&lt;Presenter&gt;&gt;</a:t>
            </a:r>
          </a:p>
          <a:p>
            <a:pPr lvl="0"/>
            <a:r>
              <a:rPr lang="en-GB" dirty="0" smtClean="0"/>
              <a:t>&lt;&lt;Role&gt;&gt;</a:t>
            </a:r>
          </a:p>
        </p:txBody>
      </p:sp>
      <p:sp>
        <p:nvSpPr>
          <p:cNvPr id="10" name="Text Placeholder 8"/>
          <p:cNvSpPr>
            <a:spLocks noGrp="1"/>
          </p:cNvSpPr>
          <p:nvPr>
            <p:ph type="body" idx="11" hasCustomPrompt="1"/>
          </p:nvPr>
        </p:nvSpPr>
        <p:spPr>
          <a:xfrm>
            <a:off x="911225" y="4772773"/>
            <a:ext cx="6573838" cy="627062"/>
          </a:xfrm>
        </p:spPr>
        <p:txBody>
          <a:bodyPr>
            <a:noAutofit/>
          </a:bodyPr>
          <a:lstStyle>
            <a:lvl1pPr marL="0" indent="0">
              <a:buNone/>
              <a:defRPr sz="1800" cap="all"/>
            </a:lvl1pPr>
          </a:lstStyle>
          <a:p>
            <a:pPr lvl="0"/>
            <a:r>
              <a:rPr lang="en-GB" dirty="0" smtClean="0"/>
              <a:t>&lt;&lt;Event&gt;&gt;</a:t>
            </a:r>
          </a:p>
          <a:p>
            <a:pPr lvl="0"/>
            <a:r>
              <a:rPr lang="en-GB" dirty="0" smtClean="0"/>
              <a:t>&lt;&lt;Location&gt;&gt;</a:t>
            </a:r>
          </a:p>
        </p:txBody>
      </p:sp>
    </p:spTree>
    <p:extLst>
      <p:ext uri="{BB962C8B-B14F-4D97-AF65-F5344CB8AC3E}">
        <p14:creationId xmlns:p14="http://schemas.microsoft.com/office/powerpoint/2010/main" val="2450758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ext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40908" y="264819"/>
            <a:ext cx="6009562" cy="712143"/>
          </a:xfrm>
        </p:spPr>
        <p:txBody>
          <a:bodyPr>
            <a:noAutofit/>
          </a:bodyPr>
          <a:lstStyle>
            <a:lvl1pPr>
              <a:defRPr sz="3200" b="0" i="0" kern="1200"/>
            </a:lvl1pPr>
          </a:lstStyle>
          <a:p>
            <a:r>
              <a:rPr lang="en-US" smtClean="0"/>
              <a:t>Click to edit Master title style</a:t>
            </a:r>
            <a:endParaRPr lang="en-US" dirty="0"/>
          </a:p>
        </p:txBody>
      </p:sp>
      <p:sp>
        <p:nvSpPr>
          <p:cNvPr id="3" name="Content Placeholder 2"/>
          <p:cNvSpPr>
            <a:spLocks noGrp="1"/>
          </p:cNvSpPr>
          <p:nvPr>
            <p:ph idx="1"/>
          </p:nvPr>
        </p:nvSpPr>
        <p:spPr>
          <a:xfrm>
            <a:off x="445485" y="1613041"/>
            <a:ext cx="8229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Box 3"/>
          <p:cNvSpPr txBox="1"/>
          <p:nvPr userDrawn="1"/>
        </p:nvSpPr>
        <p:spPr>
          <a:xfrm rot="5400000">
            <a:off x="-603591" y="5564833"/>
            <a:ext cx="1402326" cy="184666"/>
          </a:xfrm>
          <a:prstGeom prst="rect">
            <a:avLst/>
          </a:prstGeom>
          <a:noFill/>
        </p:spPr>
        <p:txBody>
          <a:bodyPr wrap="square" rtlCol="0">
            <a:spAutoFit/>
          </a:bodyPr>
          <a:lstStyle/>
          <a:p>
            <a:r>
              <a:rPr lang="en-US" sz="600" dirty="0" smtClean="0">
                <a:solidFill>
                  <a:srgbClr val="BFBFBF"/>
                </a:solidFill>
              </a:rPr>
              <a:t>© 2016 XBRL International,</a:t>
            </a:r>
            <a:r>
              <a:rPr lang="en-US" sz="600" baseline="0" dirty="0" smtClean="0">
                <a:solidFill>
                  <a:srgbClr val="BFBFBF"/>
                </a:solidFill>
              </a:rPr>
              <a:t> </a:t>
            </a:r>
            <a:r>
              <a:rPr lang="en-US" sz="600" baseline="0" dirty="0" err="1" smtClean="0">
                <a:solidFill>
                  <a:srgbClr val="BFBFBF"/>
                </a:solidFill>
              </a:rPr>
              <a:t>Inc</a:t>
            </a:r>
            <a:endParaRPr lang="en-US" sz="600" dirty="0">
              <a:solidFill>
                <a:srgbClr val="BFBFBF"/>
              </a:solidFill>
            </a:endParaRPr>
          </a:p>
        </p:txBody>
      </p:sp>
      <p:sp>
        <p:nvSpPr>
          <p:cNvPr id="13" name="Oval 12"/>
          <p:cNvSpPr/>
          <p:nvPr userDrawn="1"/>
        </p:nvSpPr>
        <p:spPr>
          <a:xfrm>
            <a:off x="8594013" y="264818"/>
            <a:ext cx="468000" cy="468000"/>
          </a:xfrm>
          <a:prstGeom prst="ellipse">
            <a:avLst/>
          </a:prstGeom>
          <a:solidFill>
            <a:schemeClr val="bg1">
              <a:alpha val="17000"/>
            </a:schemeClr>
          </a:solidFill>
          <a:ln>
            <a:solidFill>
              <a:schemeClr val="bg1">
                <a:lumMod val="9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fld id="{B41FF91B-9DBD-CD46-9F0B-4C78934FAC69}" type="slidenum">
              <a:rPr lang="en-US" sz="950" smtClean="0">
                <a:solidFill>
                  <a:schemeClr val="bg1">
                    <a:lumMod val="75000"/>
                  </a:schemeClr>
                </a:solidFill>
              </a:rPr>
              <a:pPr algn="ctr"/>
              <a:t>‹#›</a:t>
            </a:fld>
            <a:endParaRPr lang="en-US" sz="950" dirty="0">
              <a:solidFill>
                <a:schemeClr val="bg1">
                  <a:lumMod val="75000"/>
                </a:schemeClr>
              </a:solidFill>
            </a:endParaRPr>
          </a:p>
        </p:txBody>
      </p:sp>
    </p:spTree>
    <p:extLst>
      <p:ext uri="{BB962C8B-B14F-4D97-AF65-F5344CB8AC3E}">
        <p14:creationId xmlns:p14="http://schemas.microsoft.com/office/powerpoint/2010/main" val="3266693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Forma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5491" y="264819"/>
            <a:ext cx="6887819" cy="712143"/>
          </a:xfrm>
        </p:spPr>
        <p:txBody>
          <a:bodyPr>
            <a:noAutofit/>
          </a:bodyPr>
          <a:lstStyle>
            <a:lvl1pPr>
              <a:defRPr sz="3200" b="0" i="0" kern="1200"/>
            </a:lvl1pPr>
          </a:lstStyle>
          <a:p>
            <a:r>
              <a:rPr lang="en-GB" dirty="0" smtClean="0"/>
              <a:t>&lt;&lt;Suggested Agenda Format&gt;&gt;</a:t>
            </a:r>
            <a:endParaRPr lang="en-US" dirty="0"/>
          </a:p>
        </p:txBody>
      </p:sp>
      <p:sp>
        <p:nvSpPr>
          <p:cNvPr id="4" name="TextBox 3"/>
          <p:cNvSpPr txBox="1"/>
          <p:nvPr userDrawn="1"/>
        </p:nvSpPr>
        <p:spPr>
          <a:xfrm rot="5400000">
            <a:off x="-603591" y="5564833"/>
            <a:ext cx="1402326" cy="184666"/>
          </a:xfrm>
          <a:prstGeom prst="rect">
            <a:avLst/>
          </a:prstGeom>
          <a:noFill/>
        </p:spPr>
        <p:txBody>
          <a:bodyPr wrap="square" rtlCol="0">
            <a:spAutoFit/>
          </a:bodyPr>
          <a:lstStyle/>
          <a:p>
            <a:r>
              <a:rPr lang="en-US" sz="600" dirty="0" smtClean="0">
                <a:solidFill>
                  <a:srgbClr val="BFBFBF"/>
                </a:solidFill>
              </a:rPr>
              <a:t>© 2016 XBRL International,</a:t>
            </a:r>
            <a:r>
              <a:rPr lang="en-US" sz="600" baseline="0" dirty="0" smtClean="0">
                <a:solidFill>
                  <a:srgbClr val="BFBFBF"/>
                </a:solidFill>
              </a:rPr>
              <a:t> </a:t>
            </a:r>
            <a:r>
              <a:rPr lang="en-US" sz="600" baseline="0" dirty="0" err="1" smtClean="0">
                <a:solidFill>
                  <a:srgbClr val="BFBFBF"/>
                </a:solidFill>
              </a:rPr>
              <a:t>Inc</a:t>
            </a:r>
            <a:endParaRPr lang="en-US" sz="600" dirty="0">
              <a:solidFill>
                <a:srgbClr val="BFBFBF"/>
              </a:solidFill>
            </a:endParaRPr>
          </a:p>
        </p:txBody>
      </p:sp>
      <p:sp>
        <p:nvSpPr>
          <p:cNvPr id="13" name="Oval 12"/>
          <p:cNvSpPr/>
          <p:nvPr userDrawn="1"/>
        </p:nvSpPr>
        <p:spPr>
          <a:xfrm>
            <a:off x="8594013" y="264818"/>
            <a:ext cx="468000" cy="468000"/>
          </a:xfrm>
          <a:prstGeom prst="ellipse">
            <a:avLst/>
          </a:prstGeom>
          <a:solidFill>
            <a:schemeClr val="bg1">
              <a:alpha val="17000"/>
            </a:schemeClr>
          </a:solidFill>
          <a:ln>
            <a:solidFill>
              <a:schemeClr val="bg1">
                <a:lumMod val="9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fld id="{B41FF91B-9DBD-CD46-9F0B-4C78934FAC69}" type="slidenum">
              <a:rPr lang="en-US" sz="950" smtClean="0">
                <a:solidFill>
                  <a:schemeClr val="bg1">
                    <a:lumMod val="75000"/>
                  </a:schemeClr>
                </a:solidFill>
              </a:rPr>
              <a:pPr algn="ctr"/>
              <a:t>‹#›</a:t>
            </a:fld>
            <a:endParaRPr lang="en-US" sz="950" dirty="0">
              <a:solidFill>
                <a:schemeClr val="bg1">
                  <a:lumMod val="75000"/>
                </a:schemeClr>
              </a:solidFill>
            </a:endParaRPr>
          </a:p>
        </p:txBody>
      </p:sp>
      <p:sp>
        <p:nvSpPr>
          <p:cNvPr id="6" name="Content Placeholder 2"/>
          <p:cNvSpPr>
            <a:spLocks noGrp="1"/>
          </p:cNvSpPr>
          <p:nvPr>
            <p:ph idx="1" hasCustomPrompt="1"/>
          </p:nvPr>
        </p:nvSpPr>
        <p:spPr>
          <a:xfrm>
            <a:off x="445485" y="1613039"/>
            <a:ext cx="8229600" cy="4525963"/>
          </a:xfrm>
        </p:spPr>
        <p:txBody>
          <a:bodyPr/>
          <a:lstStyle/>
          <a:p>
            <a:pPr marL="514350" indent="-514350">
              <a:buClr>
                <a:schemeClr val="accent1"/>
              </a:buClr>
              <a:buFont typeface="+mj-ea"/>
              <a:buAutoNum type="circleNumDbPlain"/>
            </a:pPr>
            <a:r>
              <a:rPr lang="en-US" dirty="0" smtClean="0"/>
              <a:t>Section 1</a:t>
            </a:r>
          </a:p>
          <a:p>
            <a:pPr marL="514350" indent="-514350">
              <a:buClr>
                <a:schemeClr val="accent1"/>
              </a:buClr>
              <a:buFont typeface="+mj-ea"/>
              <a:buAutoNum type="circleNumDbPlain"/>
            </a:pPr>
            <a:r>
              <a:rPr lang="en-US" dirty="0" smtClean="0">
                <a:solidFill>
                  <a:schemeClr val="bg1">
                    <a:lumMod val="65000"/>
                  </a:schemeClr>
                </a:solidFill>
              </a:rPr>
              <a:t>Section 2</a:t>
            </a:r>
          </a:p>
          <a:p>
            <a:pPr marL="514350" indent="-514350">
              <a:buClr>
                <a:schemeClr val="accent1"/>
              </a:buClr>
              <a:buFont typeface="+mj-ea"/>
              <a:buAutoNum type="circleNumDbPlain"/>
            </a:pPr>
            <a:r>
              <a:rPr lang="en-US" dirty="0" smtClean="0">
                <a:solidFill>
                  <a:schemeClr val="bg1">
                    <a:lumMod val="65000"/>
                  </a:schemeClr>
                </a:solidFill>
              </a:rPr>
              <a:t>Section 3</a:t>
            </a:r>
          </a:p>
          <a:p>
            <a:pPr marL="514350" indent="-514350">
              <a:buClr>
                <a:schemeClr val="accent1"/>
              </a:buClr>
              <a:buFont typeface="+mj-ea"/>
              <a:buAutoNum type="circleNumDbPlain"/>
            </a:pPr>
            <a:r>
              <a:rPr lang="en-US" dirty="0" smtClean="0">
                <a:solidFill>
                  <a:schemeClr val="bg1">
                    <a:lumMod val="65000"/>
                  </a:schemeClr>
                </a:solidFill>
              </a:rPr>
              <a:t>Section 4</a:t>
            </a:r>
          </a:p>
        </p:txBody>
      </p:sp>
    </p:spTree>
    <p:extLst>
      <p:ext uri="{BB962C8B-B14F-4D97-AF65-F5344CB8AC3E}">
        <p14:creationId xmlns:p14="http://schemas.microsoft.com/office/powerpoint/2010/main" val="18157079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rotWithShape="1">
          <a:blip r:embed="rId2"/>
          <a:stretch>
            <a:fillRect/>
          </a:stretch>
        </a:blipFill>
        <a:effectLst/>
      </p:bgPr>
    </p:bg>
    <p:spTree>
      <p:nvGrpSpPr>
        <p:cNvPr id="1" name=""/>
        <p:cNvGrpSpPr/>
        <p:nvPr/>
      </p:nvGrpSpPr>
      <p:grpSpPr>
        <a:xfrm>
          <a:off x="0" y="0"/>
          <a:ext cx="0" cy="0"/>
          <a:chOff x="0" y="0"/>
          <a:chExt cx="0" cy="0"/>
        </a:xfrm>
      </p:grpSpPr>
      <p:sp>
        <p:nvSpPr>
          <p:cNvPr id="7" name="TextBox 6"/>
          <p:cNvSpPr txBox="1"/>
          <p:nvPr userDrawn="1"/>
        </p:nvSpPr>
        <p:spPr>
          <a:xfrm rot="5400000">
            <a:off x="-603591" y="5564833"/>
            <a:ext cx="1402326" cy="184666"/>
          </a:xfrm>
          <a:prstGeom prst="rect">
            <a:avLst/>
          </a:prstGeom>
          <a:noFill/>
        </p:spPr>
        <p:txBody>
          <a:bodyPr wrap="square" rtlCol="0">
            <a:spAutoFit/>
          </a:bodyPr>
          <a:lstStyle/>
          <a:p>
            <a:r>
              <a:rPr lang="en-US" sz="600" dirty="0" smtClean="0">
                <a:solidFill>
                  <a:srgbClr val="BFBFBF"/>
                </a:solidFill>
              </a:rPr>
              <a:t>© 2016 XBRL International,</a:t>
            </a:r>
            <a:r>
              <a:rPr lang="en-US" sz="600" baseline="0" dirty="0" smtClean="0">
                <a:solidFill>
                  <a:srgbClr val="BFBFBF"/>
                </a:solidFill>
              </a:rPr>
              <a:t> </a:t>
            </a:r>
            <a:r>
              <a:rPr lang="en-US" sz="600" baseline="0" dirty="0" err="1" smtClean="0">
                <a:solidFill>
                  <a:srgbClr val="BFBFBF"/>
                </a:solidFill>
              </a:rPr>
              <a:t>Inc</a:t>
            </a:r>
            <a:endParaRPr lang="en-US" sz="600" dirty="0">
              <a:solidFill>
                <a:srgbClr val="BFBFBF"/>
              </a:solidFill>
            </a:endParaRPr>
          </a:p>
        </p:txBody>
      </p:sp>
      <p:sp>
        <p:nvSpPr>
          <p:cNvPr id="8" name="Oval 7"/>
          <p:cNvSpPr/>
          <p:nvPr userDrawn="1"/>
        </p:nvSpPr>
        <p:spPr>
          <a:xfrm>
            <a:off x="8594013" y="264818"/>
            <a:ext cx="468000" cy="468000"/>
          </a:xfrm>
          <a:prstGeom prst="ellipse">
            <a:avLst/>
          </a:prstGeom>
          <a:solidFill>
            <a:schemeClr val="bg1">
              <a:alpha val="17000"/>
            </a:schemeClr>
          </a:solidFill>
          <a:ln>
            <a:solidFill>
              <a:schemeClr val="bg1">
                <a:lumMod val="9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fld id="{B41FF91B-9DBD-CD46-9F0B-4C78934FAC69}" type="slidenum">
              <a:rPr lang="en-US" sz="950" smtClean="0">
                <a:solidFill>
                  <a:schemeClr val="bg1">
                    <a:lumMod val="75000"/>
                  </a:schemeClr>
                </a:solidFill>
              </a:rPr>
              <a:pPr algn="ctr"/>
              <a:t>‹#›</a:t>
            </a:fld>
            <a:endParaRPr lang="en-US" sz="950" dirty="0">
              <a:solidFill>
                <a:schemeClr val="bg1">
                  <a:lumMod val="75000"/>
                </a:schemeClr>
              </a:solidFill>
            </a:endParaRPr>
          </a:p>
        </p:txBody>
      </p:sp>
      <p:sp>
        <p:nvSpPr>
          <p:cNvPr id="9" name="Title 6"/>
          <p:cNvSpPr>
            <a:spLocks noGrp="1"/>
          </p:cNvSpPr>
          <p:nvPr>
            <p:ph type="title" hasCustomPrompt="1"/>
          </p:nvPr>
        </p:nvSpPr>
        <p:spPr>
          <a:xfrm>
            <a:off x="911225" y="2554941"/>
            <a:ext cx="7655859" cy="1807883"/>
          </a:xfrm>
        </p:spPr>
        <p:txBody>
          <a:bodyPr>
            <a:normAutofit/>
          </a:bodyPr>
          <a:lstStyle>
            <a:lvl1pPr algn="l">
              <a:defRPr sz="3200" cap="all">
                <a:solidFill>
                  <a:schemeClr val="bg1"/>
                </a:solidFill>
              </a:defRPr>
            </a:lvl1pPr>
          </a:lstStyle>
          <a:p>
            <a:r>
              <a:rPr lang="en-GB" dirty="0" smtClean="0"/>
              <a:t>&lt;&lt;</a:t>
            </a:r>
            <a:r>
              <a:rPr lang="en-GB" dirty="0" err="1" smtClean="0"/>
              <a:t>SecTION</a:t>
            </a:r>
            <a:r>
              <a:rPr lang="en-GB" dirty="0" smtClean="0"/>
              <a:t> HEADING&gt;&gt;</a:t>
            </a:r>
            <a:endParaRPr lang="en-US" dirty="0"/>
          </a:p>
        </p:txBody>
      </p:sp>
    </p:spTree>
    <p:extLst>
      <p:ext uri="{BB962C8B-B14F-4D97-AF65-F5344CB8AC3E}">
        <p14:creationId xmlns:p14="http://schemas.microsoft.com/office/powerpoint/2010/main" val="798354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HS Graphic">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40907" y="264819"/>
            <a:ext cx="7772151" cy="712143"/>
          </a:xfrm>
        </p:spPr>
        <p:txBody>
          <a:bodyPr>
            <a:noAutofit/>
          </a:bodyPr>
          <a:lstStyle>
            <a:lvl1pPr>
              <a:defRPr sz="3200" b="0" i="0" kern="1200"/>
            </a:lvl1pPr>
          </a:lstStyle>
          <a:p>
            <a:r>
              <a:rPr lang="en-US" smtClean="0"/>
              <a:t>Click to edit Master title style</a:t>
            </a:r>
            <a:endParaRPr lang="en-US" dirty="0"/>
          </a:p>
        </p:txBody>
      </p:sp>
      <p:sp>
        <p:nvSpPr>
          <p:cNvPr id="3" name="Content Placeholder 2"/>
          <p:cNvSpPr>
            <a:spLocks noGrp="1"/>
          </p:cNvSpPr>
          <p:nvPr>
            <p:ph idx="1"/>
          </p:nvPr>
        </p:nvSpPr>
        <p:spPr>
          <a:xfrm>
            <a:off x="445485" y="1504099"/>
            <a:ext cx="5904985" cy="463490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Box 3"/>
          <p:cNvSpPr txBox="1"/>
          <p:nvPr userDrawn="1"/>
        </p:nvSpPr>
        <p:spPr>
          <a:xfrm rot="5400000">
            <a:off x="-603591" y="5564833"/>
            <a:ext cx="1402326" cy="184666"/>
          </a:xfrm>
          <a:prstGeom prst="rect">
            <a:avLst/>
          </a:prstGeom>
          <a:noFill/>
        </p:spPr>
        <p:txBody>
          <a:bodyPr wrap="square" rtlCol="0">
            <a:spAutoFit/>
          </a:bodyPr>
          <a:lstStyle/>
          <a:p>
            <a:r>
              <a:rPr lang="en-US" sz="600" dirty="0" smtClean="0">
                <a:solidFill>
                  <a:srgbClr val="BFBFBF"/>
                </a:solidFill>
              </a:rPr>
              <a:t>© 2016 XBRL International,</a:t>
            </a:r>
            <a:r>
              <a:rPr lang="en-US" sz="600" baseline="0" dirty="0" smtClean="0">
                <a:solidFill>
                  <a:srgbClr val="BFBFBF"/>
                </a:solidFill>
              </a:rPr>
              <a:t> </a:t>
            </a:r>
            <a:r>
              <a:rPr lang="en-US" sz="600" baseline="0" dirty="0" err="1" smtClean="0">
                <a:solidFill>
                  <a:srgbClr val="BFBFBF"/>
                </a:solidFill>
              </a:rPr>
              <a:t>Inc</a:t>
            </a:r>
            <a:endParaRPr lang="en-US" sz="600" dirty="0">
              <a:solidFill>
                <a:srgbClr val="BFBFBF"/>
              </a:solidFill>
            </a:endParaRPr>
          </a:p>
        </p:txBody>
      </p:sp>
      <p:sp>
        <p:nvSpPr>
          <p:cNvPr id="13" name="Oval 12"/>
          <p:cNvSpPr/>
          <p:nvPr userDrawn="1"/>
        </p:nvSpPr>
        <p:spPr>
          <a:xfrm>
            <a:off x="8594013" y="264818"/>
            <a:ext cx="468000" cy="468000"/>
          </a:xfrm>
          <a:prstGeom prst="ellipse">
            <a:avLst/>
          </a:prstGeom>
          <a:solidFill>
            <a:schemeClr val="bg1">
              <a:alpha val="17000"/>
            </a:schemeClr>
          </a:solidFill>
          <a:ln>
            <a:solidFill>
              <a:schemeClr val="bg1">
                <a:lumMod val="9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fld id="{B41FF91B-9DBD-CD46-9F0B-4C78934FAC69}" type="slidenum">
              <a:rPr lang="en-US" sz="950" smtClean="0">
                <a:solidFill>
                  <a:schemeClr val="bg1">
                    <a:lumMod val="75000"/>
                  </a:schemeClr>
                </a:solidFill>
              </a:rPr>
              <a:pPr algn="ctr"/>
              <a:t>‹#›</a:t>
            </a:fld>
            <a:endParaRPr lang="en-US" sz="950" dirty="0">
              <a:solidFill>
                <a:schemeClr val="bg1">
                  <a:lumMod val="75000"/>
                </a:schemeClr>
              </a:solidFill>
            </a:endParaRPr>
          </a:p>
        </p:txBody>
      </p:sp>
      <p:sp>
        <p:nvSpPr>
          <p:cNvPr id="7" name="Picture Placeholder 6"/>
          <p:cNvSpPr>
            <a:spLocks noGrp="1"/>
          </p:cNvSpPr>
          <p:nvPr>
            <p:ph type="pic" sz="quarter" idx="10" hasCustomPrompt="1"/>
          </p:nvPr>
        </p:nvSpPr>
        <p:spPr>
          <a:xfrm>
            <a:off x="6589713" y="1971675"/>
            <a:ext cx="2330450" cy="4167188"/>
          </a:xfrm>
        </p:spPr>
        <p:txBody>
          <a:bodyPr anchor="ctr">
            <a:normAutofit/>
          </a:bodyPr>
          <a:lstStyle>
            <a:lvl1pPr marL="0" indent="0" algn="ctr">
              <a:buNone/>
              <a:defRPr sz="1800"/>
            </a:lvl1pPr>
          </a:lstStyle>
          <a:p>
            <a:r>
              <a:rPr lang="en-US" dirty="0" smtClean="0"/>
              <a:t>&lt;&lt;Insert Graphic Here&gt;</a:t>
            </a:r>
            <a:endParaRPr lang="en-US" dirty="0"/>
          </a:p>
        </p:txBody>
      </p:sp>
      <p:pic>
        <p:nvPicPr>
          <p:cNvPr id="9" name="pasted-image.pdf"/>
          <p:cNvPicPr>
            <a:picLocks noChangeAspect="1"/>
          </p:cNvPicPr>
          <p:nvPr userDrawn="1"/>
        </p:nvPicPr>
        <p:blipFill>
          <a:blip r:embed="rId3">
            <a:extLst/>
          </a:blip>
          <a:stretch>
            <a:fillRect/>
          </a:stretch>
        </p:blipFill>
        <p:spPr>
          <a:xfrm>
            <a:off x="6589713" y="1494117"/>
            <a:ext cx="2330450" cy="487539"/>
          </a:xfrm>
          <a:prstGeom prst="rect">
            <a:avLst/>
          </a:prstGeom>
          <a:ln w="12700">
            <a:miter lim="400000"/>
          </a:ln>
        </p:spPr>
      </p:pic>
      <p:sp>
        <p:nvSpPr>
          <p:cNvPr id="10" name="Text Placeholder 5"/>
          <p:cNvSpPr>
            <a:spLocks noGrp="1"/>
          </p:cNvSpPr>
          <p:nvPr>
            <p:ph type="body" sz="quarter" idx="11" hasCustomPrompt="1"/>
          </p:nvPr>
        </p:nvSpPr>
        <p:spPr>
          <a:xfrm>
            <a:off x="6589713" y="1504098"/>
            <a:ext cx="2330449" cy="477558"/>
          </a:xfrm>
        </p:spPr>
        <p:txBody>
          <a:bodyPr>
            <a:noAutofit/>
          </a:bodyPr>
          <a:lstStyle>
            <a:lvl1pPr marL="0" indent="0" algn="ctr">
              <a:buNone/>
              <a:defRPr sz="2000" b="1">
                <a:solidFill>
                  <a:srgbClr val="FFFFFF"/>
                </a:solidFill>
              </a:defRPr>
            </a:lvl1pPr>
          </a:lstStyle>
          <a:p>
            <a:pPr lvl="0"/>
            <a:r>
              <a:rPr lang="en-US" dirty="0" smtClean="0"/>
              <a:t>&lt;&lt;CAPTION&gt;&gt;</a:t>
            </a:r>
            <a:endParaRPr lang="en-US" dirty="0"/>
          </a:p>
        </p:txBody>
      </p:sp>
    </p:spTree>
    <p:extLst>
      <p:ext uri="{BB962C8B-B14F-4D97-AF65-F5344CB8AC3E}">
        <p14:creationId xmlns:p14="http://schemas.microsoft.com/office/powerpoint/2010/main" val="2863715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HS Graphic">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40907" y="264819"/>
            <a:ext cx="7772151" cy="712143"/>
          </a:xfrm>
        </p:spPr>
        <p:txBody>
          <a:bodyPr>
            <a:noAutofit/>
          </a:bodyPr>
          <a:lstStyle>
            <a:lvl1pPr>
              <a:defRPr sz="3200" b="0" i="0" kern="1200"/>
            </a:lvl1pPr>
          </a:lstStyle>
          <a:p>
            <a:r>
              <a:rPr lang="en-US" smtClean="0"/>
              <a:t>Click to edit Master title style</a:t>
            </a:r>
            <a:endParaRPr lang="en-US" dirty="0"/>
          </a:p>
        </p:txBody>
      </p:sp>
      <p:sp>
        <p:nvSpPr>
          <p:cNvPr id="3" name="Content Placeholder 2"/>
          <p:cNvSpPr>
            <a:spLocks noGrp="1"/>
          </p:cNvSpPr>
          <p:nvPr>
            <p:ph idx="1"/>
          </p:nvPr>
        </p:nvSpPr>
        <p:spPr>
          <a:xfrm>
            <a:off x="2891490" y="1494117"/>
            <a:ext cx="5702523"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Box 3"/>
          <p:cNvSpPr txBox="1"/>
          <p:nvPr userDrawn="1"/>
        </p:nvSpPr>
        <p:spPr>
          <a:xfrm rot="5400000">
            <a:off x="-603591" y="5564833"/>
            <a:ext cx="1402326" cy="184666"/>
          </a:xfrm>
          <a:prstGeom prst="rect">
            <a:avLst/>
          </a:prstGeom>
          <a:noFill/>
        </p:spPr>
        <p:txBody>
          <a:bodyPr wrap="square" rtlCol="0">
            <a:spAutoFit/>
          </a:bodyPr>
          <a:lstStyle/>
          <a:p>
            <a:r>
              <a:rPr lang="en-US" sz="600" dirty="0" smtClean="0">
                <a:solidFill>
                  <a:srgbClr val="BFBFBF"/>
                </a:solidFill>
              </a:rPr>
              <a:t>© 2016 XBRL International,</a:t>
            </a:r>
            <a:r>
              <a:rPr lang="en-US" sz="600" baseline="0" dirty="0" smtClean="0">
                <a:solidFill>
                  <a:srgbClr val="BFBFBF"/>
                </a:solidFill>
              </a:rPr>
              <a:t> </a:t>
            </a:r>
            <a:r>
              <a:rPr lang="en-US" sz="600" baseline="0" dirty="0" err="1" smtClean="0">
                <a:solidFill>
                  <a:srgbClr val="BFBFBF"/>
                </a:solidFill>
              </a:rPr>
              <a:t>Inc</a:t>
            </a:r>
            <a:endParaRPr lang="en-US" sz="600" dirty="0">
              <a:solidFill>
                <a:srgbClr val="BFBFBF"/>
              </a:solidFill>
            </a:endParaRPr>
          </a:p>
        </p:txBody>
      </p:sp>
      <p:sp>
        <p:nvSpPr>
          <p:cNvPr id="13" name="Oval 12"/>
          <p:cNvSpPr/>
          <p:nvPr userDrawn="1"/>
        </p:nvSpPr>
        <p:spPr>
          <a:xfrm>
            <a:off x="8594013" y="264818"/>
            <a:ext cx="468000" cy="468000"/>
          </a:xfrm>
          <a:prstGeom prst="ellipse">
            <a:avLst/>
          </a:prstGeom>
          <a:solidFill>
            <a:schemeClr val="bg1">
              <a:alpha val="17000"/>
            </a:schemeClr>
          </a:solidFill>
          <a:ln>
            <a:solidFill>
              <a:schemeClr val="bg1">
                <a:lumMod val="9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fld id="{B41FF91B-9DBD-CD46-9F0B-4C78934FAC69}" type="slidenum">
              <a:rPr lang="en-US" sz="950" smtClean="0">
                <a:solidFill>
                  <a:schemeClr val="bg1">
                    <a:lumMod val="75000"/>
                  </a:schemeClr>
                </a:solidFill>
              </a:rPr>
              <a:pPr algn="ctr"/>
              <a:t>‹#›</a:t>
            </a:fld>
            <a:endParaRPr lang="en-US" sz="950" dirty="0">
              <a:solidFill>
                <a:schemeClr val="bg1">
                  <a:lumMod val="75000"/>
                </a:schemeClr>
              </a:solidFill>
            </a:endParaRPr>
          </a:p>
        </p:txBody>
      </p:sp>
      <p:sp>
        <p:nvSpPr>
          <p:cNvPr id="7" name="Picture Placeholder 6"/>
          <p:cNvSpPr>
            <a:spLocks noGrp="1"/>
          </p:cNvSpPr>
          <p:nvPr>
            <p:ph type="pic" sz="quarter" idx="10" hasCustomPrompt="1"/>
          </p:nvPr>
        </p:nvSpPr>
        <p:spPr>
          <a:xfrm>
            <a:off x="340907" y="1971675"/>
            <a:ext cx="2330450" cy="4048405"/>
          </a:xfrm>
        </p:spPr>
        <p:txBody>
          <a:bodyPr anchor="ctr">
            <a:normAutofit/>
          </a:bodyPr>
          <a:lstStyle>
            <a:lvl1pPr marL="0" indent="0" algn="ctr">
              <a:buNone/>
              <a:defRPr sz="1800"/>
            </a:lvl1pPr>
          </a:lstStyle>
          <a:p>
            <a:r>
              <a:rPr lang="en-US" dirty="0" smtClean="0"/>
              <a:t>&lt;&lt;Insert Graphic Here&gt;</a:t>
            </a:r>
            <a:endParaRPr lang="en-US" dirty="0"/>
          </a:p>
        </p:txBody>
      </p:sp>
      <p:pic>
        <p:nvPicPr>
          <p:cNvPr id="9" name="pasted-image.pdf"/>
          <p:cNvPicPr>
            <a:picLocks noChangeAspect="1"/>
          </p:cNvPicPr>
          <p:nvPr userDrawn="1"/>
        </p:nvPicPr>
        <p:blipFill>
          <a:blip r:embed="rId3">
            <a:extLst/>
          </a:blip>
          <a:stretch>
            <a:fillRect/>
          </a:stretch>
        </p:blipFill>
        <p:spPr>
          <a:xfrm>
            <a:off x="340907" y="1494117"/>
            <a:ext cx="2330450" cy="487539"/>
          </a:xfrm>
          <a:prstGeom prst="rect">
            <a:avLst/>
          </a:prstGeom>
          <a:ln w="12700">
            <a:miter lim="400000"/>
          </a:ln>
        </p:spPr>
      </p:pic>
      <p:sp>
        <p:nvSpPr>
          <p:cNvPr id="6" name="Text Placeholder 5"/>
          <p:cNvSpPr>
            <a:spLocks noGrp="1"/>
          </p:cNvSpPr>
          <p:nvPr>
            <p:ph type="body" sz="quarter" idx="11" hasCustomPrompt="1"/>
          </p:nvPr>
        </p:nvSpPr>
        <p:spPr>
          <a:xfrm>
            <a:off x="340907" y="1494118"/>
            <a:ext cx="2330449" cy="477558"/>
          </a:xfrm>
        </p:spPr>
        <p:txBody>
          <a:bodyPr>
            <a:noAutofit/>
          </a:bodyPr>
          <a:lstStyle>
            <a:lvl1pPr marL="0" indent="0" algn="ctr">
              <a:buNone/>
              <a:defRPr sz="2000" b="1">
                <a:solidFill>
                  <a:srgbClr val="FFFFFF"/>
                </a:solidFill>
              </a:defRPr>
            </a:lvl1pPr>
          </a:lstStyle>
          <a:p>
            <a:pPr lvl="0"/>
            <a:r>
              <a:rPr lang="en-US" dirty="0" smtClean="0"/>
              <a:t>&lt;&lt;CAPTION&gt;&gt;</a:t>
            </a:r>
            <a:endParaRPr lang="en-US" dirty="0"/>
          </a:p>
        </p:txBody>
      </p:sp>
    </p:spTree>
    <p:extLst>
      <p:ext uri="{BB962C8B-B14F-4D97-AF65-F5344CB8AC3E}">
        <p14:creationId xmlns:p14="http://schemas.microsoft.com/office/powerpoint/2010/main" val="151402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urpos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TextBox 3"/>
          <p:cNvSpPr txBox="1"/>
          <p:nvPr userDrawn="1"/>
        </p:nvSpPr>
        <p:spPr>
          <a:xfrm rot="5400000">
            <a:off x="-603591" y="5564833"/>
            <a:ext cx="1402326" cy="184666"/>
          </a:xfrm>
          <a:prstGeom prst="rect">
            <a:avLst/>
          </a:prstGeom>
          <a:noFill/>
        </p:spPr>
        <p:txBody>
          <a:bodyPr wrap="square" rtlCol="0">
            <a:spAutoFit/>
          </a:bodyPr>
          <a:lstStyle/>
          <a:p>
            <a:r>
              <a:rPr lang="en-US" sz="600" dirty="0" smtClean="0">
                <a:solidFill>
                  <a:srgbClr val="BFBFBF"/>
                </a:solidFill>
              </a:rPr>
              <a:t>© 2016 XBRL International,</a:t>
            </a:r>
            <a:r>
              <a:rPr lang="en-US" sz="600" baseline="0" dirty="0" smtClean="0">
                <a:solidFill>
                  <a:srgbClr val="BFBFBF"/>
                </a:solidFill>
              </a:rPr>
              <a:t> </a:t>
            </a:r>
            <a:r>
              <a:rPr lang="en-US" sz="600" baseline="0" dirty="0" err="1" smtClean="0">
                <a:solidFill>
                  <a:srgbClr val="BFBFBF"/>
                </a:solidFill>
              </a:rPr>
              <a:t>Inc</a:t>
            </a:r>
            <a:endParaRPr lang="en-US" sz="600" dirty="0">
              <a:solidFill>
                <a:srgbClr val="BFBFBF"/>
              </a:solidFill>
            </a:endParaRPr>
          </a:p>
        </p:txBody>
      </p:sp>
      <p:sp>
        <p:nvSpPr>
          <p:cNvPr id="13" name="Oval 12"/>
          <p:cNvSpPr/>
          <p:nvPr userDrawn="1"/>
        </p:nvSpPr>
        <p:spPr>
          <a:xfrm>
            <a:off x="8594013" y="264818"/>
            <a:ext cx="468000" cy="468000"/>
          </a:xfrm>
          <a:prstGeom prst="ellipse">
            <a:avLst/>
          </a:prstGeom>
          <a:solidFill>
            <a:schemeClr val="bg1">
              <a:alpha val="17000"/>
            </a:schemeClr>
          </a:solidFill>
          <a:ln>
            <a:solidFill>
              <a:schemeClr val="bg1">
                <a:lumMod val="9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fld id="{B41FF91B-9DBD-CD46-9F0B-4C78934FAC69}" type="slidenum">
              <a:rPr lang="en-US" sz="950" smtClean="0">
                <a:solidFill>
                  <a:schemeClr val="bg1">
                    <a:lumMod val="75000"/>
                  </a:schemeClr>
                </a:solidFill>
              </a:rPr>
              <a:pPr algn="ctr"/>
              <a:t>‹#›</a:t>
            </a:fld>
            <a:endParaRPr lang="en-US" sz="950" dirty="0">
              <a:solidFill>
                <a:schemeClr val="bg1">
                  <a:lumMod val="75000"/>
                </a:schemeClr>
              </a:solidFill>
            </a:endParaRPr>
          </a:p>
        </p:txBody>
      </p:sp>
      <p:pic>
        <p:nvPicPr>
          <p:cNvPr id="6" name="Picture 5" descr="jltblah.pdf"/>
          <p:cNvPicPr>
            <a:picLocks noChangeAspect="1"/>
          </p:cNvPicPr>
          <p:nvPr userDrawn="1"/>
        </p:nvPicPr>
        <p:blipFill rotWithShape="1">
          <a:blip r:embed="rId3">
            <a:extLst>
              <a:ext uri="{28A0092B-C50C-407E-A947-70E740481C1C}">
                <a14:useLocalDpi xmlns:a14="http://schemas.microsoft.com/office/drawing/2010/main" val="0"/>
              </a:ext>
            </a:extLst>
          </a:blip>
          <a:srcRect t="28271" b="28389"/>
          <a:stretch/>
        </p:blipFill>
        <p:spPr>
          <a:xfrm>
            <a:off x="509469" y="783578"/>
            <a:ext cx="8113147" cy="5390480"/>
          </a:xfrm>
          <a:prstGeom prst="rect">
            <a:avLst/>
          </a:prstGeom>
          <a:ln>
            <a:noFill/>
          </a:ln>
          <a:effectLst>
            <a:outerShdw blurRad="292100" dist="139700" dir="2700000" algn="tl" rotWithShape="0">
              <a:srgbClr val="333333">
                <a:alpha val="65000"/>
              </a:srgbClr>
            </a:outerShdw>
          </a:effectLst>
        </p:spPr>
      </p:pic>
      <p:sp>
        <p:nvSpPr>
          <p:cNvPr id="7" name="TextBox 6"/>
          <p:cNvSpPr txBox="1"/>
          <p:nvPr userDrawn="1"/>
        </p:nvSpPr>
        <p:spPr>
          <a:xfrm>
            <a:off x="658100" y="5739082"/>
            <a:ext cx="8113147" cy="738664"/>
          </a:xfrm>
          <a:prstGeom prst="rect">
            <a:avLst/>
          </a:prstGeom>
          <a:noFill/>
        </p:spPr>
        <p:txBody>
          <a:bodyPr wrap="square" rtlCol="0">
            <a:spAutoFit/>
          </a:bodyPr>
          <a:lstStyle/>
          <a:p>
            <a:pPr algn="ctr"/>
            <a:r>
              <a:rPr lang="en-US" dirty="0" smtClean="0">
                <a:solidFill>
                  <a:schemeClr val="bg1"/>
                </a:solidFill>
              </a:rPr>
              <a:t>https://www.xbrl.org</a:t>
            </a:r>
          </a:p>
          <a:p>
            <a:endParaRPr lang="en-US" sz="2400" dirty="0"/>
          </a:p>
        </p:txBody>
      </p:sp>
      <p:pic>
        <p:nvPicPr>
          <p:cNvPr id="8" name="Picture 7"/>
          <p:cNvPicPr>
            <a:picLocks noChangeAspect="1"/>
          </p:cNvPicPr>
          <p:nvPr userDrawn="1"/>
        </p:nvPicPr>
        <p:blipFill>
          <a:blip r:embed="rId4"/>
          <a:stretch>
            <a:fillRect/>
          </a:stretch>
        </p:blipFill>
        <p:spPr>
          <a:xfrm>
            <a:off x="3974778" y="4279774"/>
            <a:ext cx="1223657" cy="1325628"/>
          </a:xfrm>
          <a:prstGeom prst="rect">
            <a:avLst/>
          </a:prstGeom>
        </p:spPr>
      </p:pic>
      <p:sp>
        <p:nvSpPr>
          <p:cNvPr id="9" name="Right Triangle 8"/>
          <p:cNvSpPr/>
          <p:nvPr userDrawn="1"/>
        </p:nvSpPr>
        <p:spPr>
          <a:xfrm rot="5400000">
            <a:off x="509469" y="783578"/>
            <a:ext cx="1044365" cy="1044365"/>
          </a:xfrm>
          <a:prstGeom prst="rtTriangle">
            <a:avLst/>
          </a:prstGeom>
          <a:solidFill>
            <a:srgbClr val="FFFFFF">
              <a:alpha val="76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TextBox 9"/>
          <p:cNvSpPr txBox="1"/>
          <p:nvPr userDrawn="1"/>
        </p:nvSpPr>
        <p:spPr>
          <a:xfrm rot="18998167">
            <a:off x="310768" y="756559"/>
            <a:ext cx="1621396" cy="369332"/>
          </a:xfrm>
          <a:prstGeom prst="rect">
            <a:avLst/>
          </a:prstGeom>
          <a:noFill/>
        </p:spPr>
        <p:txBody>
          <a:bodyPr wrap="square" rtlCol="0">
            <a:spAutoFit/>
          </a:bodyPr>
          <a:lstStyle/>
          <a:p>
            <a:r>
              <a:rPr lang="en-US" b="1" dirty="0" smtClean="0">
                <a:solidFill>
                  <a:srgbClr val="FF8A11"/>
                </a:solidFill>
                <a:latin typeface="Microsoft Sans Serif"/>
                <a:cs typeface="Microsoft Sans Serif"/>
              </a:rPr>
              <a:t>Join Us!</a:t>
            </a:r>
            <a:endParaRPr lang="en-US" b="1" dirty="0">
              <a:solidFill>
                <a:srgbClr val="FF8A11"/>
              </a:solidFill>
              <a:latin typeface="Microsoft Sans Serif"/>
              <a:cs typeface="Microsoft Sans Serif"/>
            </a:endParaRPr>
          </a:p>
        </p:txBody>
      </p:sp>
    </p:spTree>
    <p:extLst>
      <p:ext uri="{BB962C8B-B14F-4D97-AF65-F5344CB8AC3E}">
        <p14:creationId xmlns:p14="http://schemas.microsoft.com/office/powerpoint/2010/main" val="33818239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egal Notices">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TextBox 3"/>
          <p:cNvSpPr txBox="1"/>
          <p:nvPr userDrawn="1"/>
        </p:nvSpPr>
        <p:spPr>
          <a:xfrm rot="5400000">
            <a:off x="-603591" y="5564833"/>
            <a:ext cx="1402326" cy="184666"/>
          </a:xfrm>
          <a:prstGeom prst="rect">
            <a:avLst/>
          </a:prstGeom>
          <a:noFill/>
        </p:spPr>
        <p:txBody>
          <a:bodyPr wrap="square" rtlCol="0">
            <a:spAutoFit/>
          </a:bodyPr>
          <a:lstStyle/>
          <a:p>
            <a:r>
              <a:rPr lang="en-US" sz="600" dirty="0" smtClean="0">
                <a:solidFill>
                  <a:srgbClr val="BFBFBF"/>
                </a:solidFill>
              </a:rPr>
              <a:t>© 2016 XBRL International,</a:t>
            </a:r>
            <a:r>
              <a:rPr lang="en-US" sz="600" baseline="0" dirty="0" smtClean="0">
                <a:solidFill>
                  <a:srgbClr val="BFBFBF"/>
                </a:solidFill>
              </a:rPr>
              <a:t> </a:t>
            </a:r>
            <a:r>
              <a:rPr lang="en-US" sz="600" baseline="0" dirty="0" err="1" smtClean="0">
                <a:solidFill>
                  <a:srgbClr val="BFBFBF"/>
                </a:solidFill>
              </a:rPr>
              <a:t>Inc</a:t>
            </a:r>
            <a:endParaRPr lang="en-US" sz="600" dirty="0">
              <a:solidFill>
                <a:srgbClr val="BFBFBF"/>
              </a:solidFill>
            </a:endParaRPr>
          </a:p>
        </p:txBody>
      </p:sp>
      <p:sp>
        <p:nvSpPr>
          <p:cNvPr id="13" name="Oval 12"/>
          <p:cNvSpPr/>
          <p:nvPr userDrawn="1"/>
        </p:nvSpPr>
        <p:spPr>
          <a:xfrm>
            <a:off x="8594013" y="264818"/>
            <a:ext cx="468000" cy="468000"/>
          </a:xfrm>
          <a:prstGeom prst="ellipse">
            <a:avLst/>
          </a:prstGeom>
          <a:solidFill>
            <a:schemeClr val="bg1">
              <a:alpha val="17000"/>
            </a:schemeClr>
          </a:solidFill>
          <a:ln>
            <a:solidFill>
              <a:schemeClr val="bg1">
                <a:lumMod val="9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fld id="{B41FF91B-9DBD-CD46-9F0B-4C78934FAC69}" type="slidenum">
              <a:rPr lang="en-US" sz="950" smtClean="0">
                <a:solidFill>
                  <a:schemeClr val="bg1">
                    <a:lumMod val="75000"/>
                  </a:schemeClr>
                </a:solidFill>
              </a:rPr>
              <a:pPr algn="ctr"/>
              <a:t>‹#›</a:t>
            </a:fld>
            <a:endParaRPr lang="en-US" sz="950" dirty="0">
              <a:solidFill>
                <a:schemeClr val="bg1">
                  <a:lumMod val="75000"/>
                </a:schemeClr>
              </a:solidFill>
            </a:endParaRPr>
          </a:p>
        </p:txBody>
      </p:sp>
      <p:sp>
        <p:nvSpPr>
          <p:cNvPr id="6" name="Title 1"/>
          <p:cNvSpPr txBox="1">
            <a:spLocks/>
          </p:cNvSpPr>
          <p:nvPr userDrawn="1"/>
        </p:nvSpPr>
        <p:spPr>
          <a:xfrm>
            <a:off x="633046" y="3758105"/>
            <a:ext cx="7174523" cy="1792513"/>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1050" dirty="0" smtClean="0">
                <a:latin typeface="Century Gothic"/>
                <a:cs typeface="Century Gothic"/>
              </a:rPr>
              <a:t>LEGAL NOTICES</a:t>
            </a:r>
          </a:p>
          <a:p>
            <a:pPr algn="l"/>
            <a:endParaRPr lang="en-US" sz="1050" dirty="0">
              <a:latin typeface="Century Gothic"/>
              <a:cs typeface="Century Gothic"/>
            </a:endParaRPr>
          </a:p>
          <a:p>
            <a:pPr algn="l"/>
            <a:r>
              <a:rPr lang="en-US" sz="1050" dirty="0" smtClean="0">
                <a:latin typeface="Century Gothic"/>
                <a:cs typeface="Century Gothic"/>
              </a:rPr>
              <a:t>The information contained in this presentation represents the opinions of the speaker and may not represent the views of XBRL International, the Board of XBRL International or the consensus opinions of the XBRL Standards Board or Best Practices Board. Nothing in this presentation should be taken to be investment advice and all data representations are merely indicative. The reader should note that only XBRL Specifications that have reached Recommendation status are considered final and suitable for use in software and mission critical systems and must then be used in line with the XBRL International License Agreement.</a:t>
            </a:r>
            <a:br>
              <a:rPr lang="en-US" sz="1050" dirty="0" smtClean="0">
                <a:latin typeface="Century Gothic"/>
                <a:cs typeface="Century Gothic"/>
              </a:rPr>
            </a:br>
            <a:r>
              <a:rPr lang="en-US" sz="1200" dirty="0" smtClean="0">
                <a:latin typeface="Century Gothic"/>
                <a:cs typeface="Century Gothic"/>
              </a:rPr>
              <a:t/>
            </a:r>
            <a:br>
              <a:rPr lang="en-US" sz="1200" dirty="0" smtClean="0">
                <a:latin typeface="Century Gothic"/>
                <a:cs typeface="Century Gothic"/>
              </a:rPr>
            </a:br>
            <a:r>
              <a:rPr lang="en-US" sz="1050" dirty="0" smtClean="0">
                <a:latin typeface="Century Gothic"/>
                <a:cs typeface="Century Gothic"/>
              </a:rPr>
              <a:t>XBRL</a:t>
            </a:r>
            <a:r>
              <a:rPr lang="en-US" sz="1050" baseline="30000" dirty="0" smtClean="0">
                <a:latin typeface="Century Gothic"/>
                <a:cs typeface="Century Gothic"/>
              </a:rPr>
              <a:t>®</a:t>
            </a:r>
            <a:r>
              <a:rPr lang="en-US" sz="1050" dirty="0" smtClean="0">
                <a:latin typeface="Century Gothic"/>
                <a:cs typeface="Century Gothic"/>
              </a:rPr>
              <a:t>, Inline XBRL</a:t>
            </a:r>
            <a:r>
              <a:rPr lang="en-US" sz="1050" baseline="30000" dirty="0" smtClean="0">
                <a:latin typeface="Century Gothic"/>
                <a:cs typeface="Century Gothic"/>
              </a:rPr>
              <a:t>™</a:t>
            </a:r>
            <a:r>
              <a:rPr lang="en-US" sz="1050" dirty="0" smtClean="0">
                <a:latin typeface="Century Gothic"/>
                <a:cs typeface="Century Gothic"/>
              </a:rPr>
              <a:t>, Table </a:t>
            </a:r>
            <a:r>
              <a:rPr lang="en-US" sz="1050" dirty="0" err="1" smtClean="0">
                <a:latin typeface="Century Gothic"/>
                <a:cs typeface="Century Gothic"/>
              </a:rPr>
              <a:t>Linkbase</a:t>
            </a:r>
            <a:r>
              <a:rPr lang="en-US" sz="1050" baseline="30000" dirty="0" smtClean="0">
                <a:latin typeface="Century Gothic"/>
                <a:cs typeface="Century Gothic"/>
              </a:rPr>
              <a:t>™</a:t>
            </a:r>
            <a:r>
              <a:rPr lang="en-US" sz="1050" dirty="0" smtClean="0">
                <a:latin typeface="Century Gothic"/>
                <a:cs typeface="Century Gothic"/>
              </a:rPr>
              <a:t> and the XBRL mark are Registered Trademarks or Trademarks of XBRL International </a:t>
            </a:r>
            <a:r>
              <a:rPr lang="en-US" sz="1050" dirty="0" err="1" smtClean="0">
                <a:latin typeface="Century Gothic"/>
                <a:cs typeface="Century Gothic"/>
              </a:rPr>
              <a:t>Inc</a:t>
            </a:r>
            <a:r>
              <a:rPr lang="en-US" sz="1050" dirty="0" smtClean="0">
                <a:latin typeface="Century Gothic"/>
                <a:cs typeface="Century Gothic"/>
              </a:rPr>
              <a:t> in the European Union, United States, China, Japan, India and internationally and may not be used without the permission of XBRL International, </a:t>
            </a:r>
            <a:r>
              <a:rPr lang="en-US" sz="1050" dirty="0" err="1" smtClean="0">
                <a:latin typeface="Century Gothic"/>
                <a:cs typeface="Century Gothic"/>
              </a:rPr>
              <a:t>Inc</a:t>
            </a:r>
            <a:r>
              <a:rPr lang="en-US" sz="1050" dirty="0" smtClean="0">
                <a:latin typeface="Century Gothic"/>
                <a:cs typeface="Century Gothic"/>
              </a:rPr>
              <a:t> including through its Trademark policies and agreements</a:t>
            </a:r>
          </a:p>
          <a:p>
            <a:pPr algn="l"/>
            <a:endParaRPr lang="en-US" sz="1050" dirty="0">
              <a:latin typeface="Century Gothic"/>
              <a:cs typeface="Century Gothic"/>
            </a:endParaRPr>
          </a:p>
          <a:p>
            <a:pPr algn="l"/>
            <a:r>
              <a:rPr lang="en-US" sz="1050" dirty="0" smtClean="0">
                <a:latin typeface="Century Gothic"/>
                <a:cs typeface="Century Gothic"/>
              </a:rPr>
              <a:t>Copyright © 2001-2017 XBRL International Inc. All rights reserved. No part of this presentation file may be reproduced in any form or by any means without written permission from XBRL International Inc.</a:t>
            </a:r>
            <a:endParaRPr lang="en-US" sz="1050" dirty="0">
              <a:latin typeface="Century Gothic"/>
              <a:cs typeface="Century Gothic"/>
            </a:endParaRPr>
          </a:p>
        </p:txBody>
      </p:sp>
      <p:cxnSp>
        <p:nvCxnSpPr>
          <p:cNvPr id="7" name="Straight Connector 6"/>
          <p:cNvCxnSpPr/>
          <p:nvPr userDrawn="1"/>
        </p:nvCxnSpPr>
        <p:spPr>
          <a:xfrm>
            <a:off x="725593" y="2970297"/>
            <a:ext cx="4876965" cy="0"/>
          </a:xfrm>
          <a:prstGeom prst="line">
            <a:avLst/>
          </a:prstGeom>
          <a:ln w="3175" cmpd="sng">
            <a:solidFill>
              <a:schemeClr val="tx1">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pic>
        <p:nvPicPr>
          <p:cNvPr id="8" name="Picture 7"/>
          <p:cNvPicPr>
            <a:picLocks noChangeAspect="1"/>
          </p:cNvPicPr>
          <p:nvPr userDrawn="1"/>
        </p:nvPicPr>
        <p:blipFill>
          <a:blip r:embed="rId3">
            <a:alphaModFix amt="16000"/>
          </a:blip>
          <a:stretch>
            <a:fillRect/>
          </a:stretch>
        </p:blipFill>
        <p:spPr>
          <a:xfrm>
            <a:off x="682991" y="2102264"/>
            <a:ext cx="1474933" cy="759631"/>
          </a:xfrm>
          <a:prstGeom prst="rect">
            <a:avLst/>
          </a:prstGeom>
        </p:spPr>
      </p:pic>
      <p:pic>
        <p:nvPicPr>
          <p:cNvPr id="9" name="Picture 8"/>
          <p:cNvPicPr>
            <a:picLocks noChangeAspect="1"/>
          </p:cNvPicPr>
          <p:nvPr userDrawn="1"/>
        </p:nvPicPr>
        <p:blipFill rotWithShape="1">
          <a:blip r:embed="rId4"/>
          <a:srcRect l="30959" b="43329"/>
          <a:stretch/>
        </p:blipFill>
        <p:spPr>
          <a:xfrm>
            <a:off x="1979722" y="2137832"/>
            <a:ext cx="227974" cy="143944"/>
          </a:xfrm>
          <a:prstGeom prst="rect">
            <a:avLst/>
          </a:prstGeom>
        </p:spPr>
      </p:pic>
    </p:spTree>
    <p:extLst>
      <p:ext uri="{BB962C8B-B14F-4D97-AF65-F5344CB8AC3E}">
        <p14:creationId xmlns:p14="http://schemas.microsoft.com/office/powerpoint/2010/main" val="33818239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a:xfrm>
            <a:off x="628650" y="646893"/>
            <a:ext cx="7886700" cy="1107092"/>
          </a:xfrm>
          <a:prstGeom prst="rect">
            <a:avLst/>
          </a:prstGeom>
        </p:spPr>
        <p:txBody>
          <a:bodyPr/>
          <a:lstStyle/>
          <a:p>
            <a:r>
              <a:rPr lang="nl-NL" dirty="0"/>
              <a:t>Klik om de stijl te bewerken</a:t>
            </a:r>
          </a:p>
        </p:txBody>
      </p:sp>
      <p:sp>
        <p:nvSpPr>
          <p:cNvPr id="3" name="Tijdelijke aanduiding voor inhoud 2"/>
          <p:cNvSpPr>
            <a:spLocks noGrp="1"/>
          </p:cNvSpPr>
          <p:nvPr>
            <p:ph idx="1"/>
          </p:nvPr>
        </p:nvSpPr>
        <p:spPr>
          <a:xfrm>
            <a:off x="628650" y="2186247"/>
            <a:ext cx="7886700" cy="3782291"/>
          </a:xfrm>
          <a:prstGeom prst="rect">
            <a:avLst/>
          </a:prstGeom>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p:cNvSpPr>
            <a:spLocks noGrp="1"/>
          </p:cNvSpPr>
          <p:nvPr>
            <p:ph type="dt" sz="half" idx="10"/>
          </p:nvPr>
        </p:nvSpPr>
        <p:spPr/>
        <p:txBody>
          <a:bodyPr/>
          <a:lstStyle/>
          <a:p>
            <a:fld id="{5AFD4A48-5E63-4675-A681-D9F8C3B72B94}" type="datetimeFigureOut">
              <a:rPr lang="nl-NL" smtClean="0"/>
              <a:t>23-3-2017</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1FB60F24-3404-4A12-9F02-B1469A86E038}" type="slidenum">
              <a:rPr lang="nl-NL" smtClean="0"/>
              <a:t>‹#›</a:t>
            </a:fld>
            <a:endParaRPr lang="nl-NL"/>
          </a:p>
        </p:txBody>
      </p:sp>
      <p:pic>
        <p:nvPicPr>
          <p:cNvPr id="17" name="Afbeelding 16"/>
          <p:cNvPicPr>
            <a:picLocks noChangeAspect="1"/>
          </p:cNvPicPr>
          <p:nvPr userDrawn="1"/>
        </p:nvPicPr>
        <p:blipFill rotWithShape="1">
          <a:blip r:embed="rId2" cstate="hqprint">
            <a:extLst>
              <a:ext uri="{28A0092B-C50C-407E-A947-70E740481C1C}">
                <a14:useLocalDpi xmlns:a14="http://schemas.microsoft.com/office/drawing/2010/main"/>
              </a:ext>
            </a:extLst>
          </a:blip>
          <a:srcRect t="1" b="50455"/>
          <a:stretch/>
        </p:blipFill>
        <p:spPr>
          <a:xfrm>
            <a:off x="628650" y="6201296"/>
            <a:ext cx="7886700" cy="83127"/>
          </a:xfrm>
          <a:prstGeom prst="rect">
            <a:avLst/>
          </a:prstGeom>
        </p:spPr>
      </p:pic>
      <p:pic>
        <p:nvPicPr>
          <p:cNvPr id="19" name="Afbeelding 18"/>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392906" y="6356350"/>
            <a:ext cx="8358188" cy="361950"/>
          </a:xfrm>
          <a:prstGeom prst="rect">
            <a:avLst/>
          </a:prstGeom>
        </p:spPr>
      </p:pic>
    </p:spTree>
    <p:extLst>
      <p:ext uri="{BB962C8B-B14F-4D97-AF65-F5344CB8AC3E}">
        <p14:creationId xmlns:p14="http://schemas.microsoft.com/office/powerpoint/2010/main" val="8168438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B52AAA-5BEE-BA4F-81A9-91034744617C}" type="datetimeFigureOut">
              <a:rPr lang="en-US" smtClean="0"/>
              <a:t>23/03/2017</a:t>
            </a:fld>
            <a:endParaRPr lang="en-US"/>
          </a:p>
        </p:txBody>
      </p:sp>
      <p:sp>
        <p:nvSpPr>
          <p:cNvPr id="5" name="Footer Placeholder 4"/>
          <p:cNvSpPr>
            <a:spLocks noGrp="1"/>
          </p:cNvSpPr>
          <p:nvPr>
            <p:ph type="ftr" sz="quarter" idx="3"/>
          </p:nvPr>
        </p:nvSpPr>
        <p:spPr>
          <a:xfrm>
            <a:off x="3124200" y="635635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FC39FE-4D1C-A74C-8A97-6D0E4608E78A}" type="slidenum">
              <a:rPr lang="en-US" smtClean="0"/>
              <a:t>‹#›</a:t>
            </a:fld>
            <a:endParaRPr lang="en-US"/>
          </a:p>
        </p:txBody>
      </p:sp>
    </p:spTree>
    <p:extLst>
      <p:ext uri="{BB962C8B-B14F-4D97-AF65-F5344CB8AC3E}">
        <p14:creationId xmlns:p14="http://schemas.microsoft.com/office/powerpoint/2010/main" val="20455148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4" r:id="rId3"/>
    <p:sldLayoutId id="2147483651" r:id="rId4"/>
    <p:sldLayoutId id="2147483660" r:id="rId5"/>
    <p:sldLayoutId id="2147483661" r:id="rId6"/>
    <p:sldLayoutId id="2147483662" r:id="rId7"/>
    <p:sldLayoutId id="2147483663" r:id="rId8"/>
    <p:sldLayoutId id="2147483665" r:id="rId9"/>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tif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9.tiff"/></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image" Target="../media/image13.emf"/><Relationship Id="rId7" Type="http://schemas.openxmlformats.org/officeDocument/2006/relationships/image" Target="../media/image17.emf"/><Relationship Id="rId2" Type="http://schemas.openxmlformats.org/officeDocument/2006/relationships/image" Target="../media/image12.emf"/><Relationship Id="rId1" Type="http://schemas.openxmlformats.org/officeDocument/2006/relationships/slideLayout" Target="../slideLayouts/slideLayout2.xml"/><Relationship Id="rId6" Type="http://schemas.openxmlformats.org/officeDocument/2006/relationships/image" Target="../media/image16.emf"/><Relationship Id="rId5" Type="http://schemas.openxmlformats.org/officeDocument/2006/relationships/image" Target="../media/image15.emf"/><Relationship Id="rId10" Type="http://schemas.openxmlformats.org/officeDocument/2006/relationships/image" Target="../media/image11.jpeg"/><Relationship Id="rId4" Type="http://schemas.openxmlformats.org/officeDocument/2006/relationships/image" Target="../media/image14.emf"/><Relationship Id="rId9" Type="http://schemas.openxmlformats.org/officeDocument/2006/relationships/image" Target="../media/image19.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Advantages of using XBRL </a:t>
            </a:r>
            <a:br>
              <a:rPr lang="en-US" b="1" dirty="0" smtClean="0"/>
            </a:br>
            <a:r>
              <a:rPr lang="en-US" b="1" dirty="0" smtClean="0"/>
              <a:t>for Business Reporting  </a:t>
            </a:r>
            <a:br>
              <a:rPr lang="en-US" b="1" dirty="0" smtClean="0"/>
            </a:br>
            <a:r>
              <a:rPr lang="en-US" b="1" dirty="0" smtClean="0"/>
              <a:t>in Capital Markets</a:t>
            </a:r>
            <a:endParaRPr lang="en-US" b="1" dirty="0"/>
          </a:p>
        </p:txBody>
      </p:sp>
      <p:sp>
        <p:nvSpPr>
          <p:cNvPr id="3" name="Text Placeholder 2"/>
          <p:cNvSpPr>
            <a:spLocks noGrp="1"/>
          </p:cNvSpPr>
          <p:nvPr>
            <p:ph type="body" idx="10"/>
          </p:nvPr>
        </p:nvSpPr>
        <p:spPr>
          <a:xfrm>
            <a:off x="911224" y="5872163"/>
            <a:ext cx="6573838" cy="627062"/>
          </a:xfrm>
        </p:spPr>
        <p:txBody>
          <a:bodyPr/>
          <a:lstStyle/>
          <a:p>
            <a:r>
              <a:rPr lang="en-US" b="1" dirty="0" smtClean="0"/>
              <a:t>John Turner – CEO XBRL International</a:t>
            </a:r>
            <a:endParaRPr lang="en-US" b="1" dirty="0"/>
          </a:p>
        </p:txBody>
      </p:sp>
      <p:sp>
        <p:nvSpPr>
          <p:cNvPr id="4" name="Text Placeholder 3"/>
          <p:cNvSpPr>
            <a:spLocks noGrp="1"/>
          </p:cNvSpPr>
          <p:nvPr>
            <p:ph type="body" idx="11"/>
          </p:nvPr>
        </p:nvSpPr>
        <p:spPr>
          <a:xfrm>
            <a:off x="911224" y="4772773"/>
            <a:ext cx="7207539" cy="627062"/>
          </a:xfrm>
        </p:spPr>
        <p:txBody>
          <a:bodyPr/>
          <a:lstStyle/>
          <a:p>
            <a:r>
              <a:rPr lang="en-US" dirty="0" smtClean="0"/>
              <a:t>CMA’s Second Conference </a:t>
            </a:r>
          </a:p>
          <a:p>
            <a:r>
              <a:rPr lang="en-US" dirty="0" smtClean="0"/>
              <a:t>“Capital Markets Development” in the state of Kuwait</a:t>
            </a:r>
            <a:endParaRPr lang="en-US" dirty="0"/>
          </a:p>
        </p:txBody>
      </p:sp>
    </p:spTree>
    <p:extLst>
      <p:ext uri="{BB962C8B-B14F-4D97-AF65-F5344CB8AC3E}">
        <p14:creationId xmlns:p14="http://schemas.microsoft.com/office/powerpoint/2010/main" val="8090429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95372" y="795244"/>
            <a:ext cx="8599011" cy="5611219"/>
          </a:xfrm>
          <a:prstGeom prst="rect">
            <a:avLst/>
          </a:prstGeom>
        </p:spPr>
      </p:pic>
    </p:spTree>
    <p:extLst>
      <p:ext uri="{BB962C8B-B14F-4D97-AF65-F5344CB8AC3E}">
        <p14:creationId xmlns:p14="http://schemas.microsoft.com/office/powerpoint/2010/main" val="2267845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326484" y="871403"/>
            <a:ext cx="6579213" cy="5722828"/>
          </a:xfrm>
          <a:prstGeom prst="rect">
            <a:avLst/>
          </a:prstGeom>
        </p:spPr>
      </p:pic>
    </p:spTree>
    <p:extLst>
      <p:ext uri="{BB962C8B-B14F-4D97-AF65-F5344CB8AC3E}">
        <p14:creationId xmlns:p14="http://schemas.microsoft.com/office/powerpoint/2010/main" val="19312697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256413" y="880748"/>
            <a:ext cx="6291179" cy="5609082"/>
          </a:xfrm>
          <a:prstGeom prst="rect">
            <a:avLst/>
          </a:prstGeom>
        </p:spPr>
      </p:pic>
    </p:spTree>
    <p:extLst>
      <p:ext uri="{BB962C8B-B14F-4D97-AF65-F5344CB8AC3E}">
        <p14:creationId xmlns:p14="http://schemas.microsoft.com/office/powerpoint/2010/main" val="17835533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1650270" y="572636"/>
            <a:ext cx="8233294" cy="5657787"/>
          </a:xfrm>
          <a:prstGeom prst="rect">
            <a:avLst/>
          </a:prstGeom>
          <a:scene3d>
            <a:camera prst="isometricLeftDown">
              <a:rot lat="2100000" lon="1800000" rev="0"/>
            </a:camera>
            <a:lightRig rig="threePt" dir="t"/>
          </a:scene3d>
        </p:spPr>
      </p:pic>
      <p:sp>
        <p:nvSpPr>
          <p:cNvPr id="5" name="TextBox 4"/>
          <p:cNvSpPr txBox="1"/>
          <p:nvPr/>
        </p:nvSpPr>
        <p:spPr>
          <a:xfrm>
            <a:off x="868908" y="3099683"/>
            <a:ext cx="3252716" cy="603691"/>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1200000" lon="2400000" rev="0"/>
            </a:camera>
            <a:lightRig rig="soft" dir="t"/>
          </a:scene3d>
          <a:sp3d contourW="12700" prstMaterial="matte">
            <a:bevelT w="63500" h="50800"/>
            <a:contourClr>
              <a:srgbClr val="C0C0C0"/>
            </a:contourClr>
          </a:sp3d>
        </p:spPr>
        <p:txBody>
          <a:bodyPr wrap="square" rtlCol="0">
            <a:spAutoFit/>
          </a:bodyPr>
          <a:lstStyle/>
          <a:p>
            <a:r>
              <a:rPr lang="en-US" sz="3323" dirty="0" smtClean="0"/>
              <a:t>18,828,900,000</a:t>
            </a:r>
            <a:endParaRPr lang="en-US" sz="1662" dirty="0"/>
          </a:p>
        </p:txBody>
      </p:sp>
    </p:spTree>
    <p:extLst>
      <p:ext uri="{BB962C8B-B14F-4D97-AF65-F5344CB8AC3E}">
        <p14:creationId xmlns:p14="http://schemas.microsoft.com/office/powerpoint/2010/main" val="1605013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accel="50000" decel="50000" fill="hold" grpId="0" nodeType="withEffect">
                                  <p:stCondLst>
                                    <p:cond delay="0"/>
                                  </p:stCondLst>
                                  <p:childTnLst>
                                    <p:animScale>
                                      <p:cBhvr>
                                        <p:cTn id="6" dur="2000" fill="hold"/>
                                        <p:tgtEl>
                                          <p:spTgt spid="5"/>
                                        </p:tgtEl>
                                      </p:cBhvr>
                                      <p:by x="150000" y="150000"/>
                                    </p:animScale>
                                  </p:childTnLst>
                                </p:cTn>
                              </p:par>
                              <p:par>
                                <p:cTn id="7" presetID="0" presetClass="path" presetSubtype="0" accel="50000" decel="50000" fill="hold" grpId="1" nodeType="withEffect">
                                  <p:stCondLst>
                                    <p:cond delay="0"/>
                                  </p:stCondLst>
                                  <p:childTnLst>
                                    <p:animMotion origin="layout" path="M 0.58043 0.31931 L 0.08069 0.00856 " pathEditMode="relative" rAng="0" ptsTypes="AA">
                                      <p:cBhvr>
                                        <p:cTn id="8" dur="2000" fill="hold"/>
                                        <p:tgtEl>
                                          <p:spTgt spid="5"/>
                                        </p:tgtEl>
                                        <p:attrNameLst>
                                          <p:attrName>ppt_x</p:attrName>
                                          <p:attrName>ppt_y</p:attrName>
                                        </p:attrNameLst>
                                      </p:cBhvr>
                                      <p:rCtr x="-24987" y="-1553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83248" y="4983073"/>
            <a:ext cx="3252716" cy="603691"/>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0" lon="0" rev="0"/>
            </a:camera>
            <a:lightRig rig="soft" dir="t"/>
          </a:scene3d>
          <a:sp3d contourW="12700" prstMaterial="matte">
            <a:bevelT w="63500" h="50800"/>
            <a:contourClr>
              <a:srgbClr val="C0C0C0"/>
            </a:contourClr>
          </a:sp3d>
        </p:spPr>
        <p:txBody>
          <a:bodyPr wrap="square" rtlCol="0">
            <a:spAutoFit/>
          </a:bodyPr>
          <a:lstStyle/>
          <a:p>
            <a:r>
              <a:rPr lang="en-US" sz="3323" dirty="0" smtClean="0"/>
              <a:t>18,828,900,000</a:t>
            </a:r>
            <a:endParaRPr lang="en-US" sz="1662" dirty="0"/>
          </a:p>
        </p:txBody>
      </p:sp>
      <p:sp>
        <p:nvSpPr>
          <p:cNvPr id="2" name="Oval 1"/>
          <p:cNvSpPr/>
          <p:nvPr/>
        </p:nvSpPr>
        <p:spPr>
          <a:xfrm>
            <a:off x="117142" y="1228294"/>
            <a:ext cx="2075603" cy="2033523"/>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GB" sz="2000" dirty="0" smtClean="0"/>
              <a:t>REVENUE</a:t>
            </a:r>
            <a:endParaRPr lang="en-GB" dirty="0"/>
          </a:p>
        </p:txBody>
      </p:sp>
      <p:sp>
        <p:nvSpPr>
          <p:cNvPr id="5" name="Oval 4"/>
          <p:cNvSpPr/>
          <p:nvPr/>
        </p:nvSpPr>
        <p:spPr>
          <a:xfrm>
            <a:off x="2361439" y="1228292"/>
            <a:ext cx="2075603" cy="2033523"/>
          </a:xfrm>
          <a:prstGeom prst="ellipse">
            <a:avLst/>
          </a:prstGeom>
          <a:solidFill>
            <a:schemeClr val="accent2"/>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en-GB" sz="6000" dirty="0"/>
              <a:t>€</a:t>
            </a:r>
          </a:p>
        </p:txBody>
      </p:sp>
      <p:sp>
        <p:nvSpPr>
          <p:cNvPr id="6" name="Oval 5"/>
          <p:cNvSpPr/>
          <p:nvPr/>
        </p:nvSpPr>
        <p:spPr>
          <a:xfrm>
            <a:off x="4605736" y="1228292"/>
            <a:ext cx="2075603" cy="2033523"/>
          </a:xfrm>
          <a:prstGeom prst="ellipse">
            <a:avLst/>
          </a:prstGeom>
          <a:solidFill>
            <a:srgbClr val="0070C0"/>
          </a:solidFill>
        </p:spPr>
        <p:style>
          <a:lnRef idx="1">
            <a:schemeClr val="accent6"/>
          </a:lnRef>
          <a:fillRef idx="3">
            <a:schemeClr val="accent6"/>
          </a:fillRef>
          <a:effectRef idx="2">
            <a:schemeClr val="accent6"/>
          </a:effectRef>
          <a:fontRef idx="minor">
            <a:schemeClr val="lt1"/>
          </a:fontRef>
        </p:style>
        <p:txBody>
          <a:bodyPr rtlCol="0" anchor="ctr"/>
          <a:lstStyle/>
          <a:p>
            <a:pPr algn="ctr"/>
            <a:r>
              <a:rPr lang="en-GB" sz="2400" dirty="0" smtClean="0"/>
              <a:t>FY2014</a:t>
            </a:r>
            <a:endParaRPr lang="en-GB" sz="2400" dirty="0"/>
          </a:p>
        </p:txBody>
      </p:sp>
      <p:sp>
        <p:nvSpPr>
          <p:cNvPr id="7" name="Oval 6"/>
          <p:cNvSpPr/>
          <p:nvPr/>
        </p:nvSpPr>
        <p:spPr>
          <a:xfrm>
            <a:off x="6850034" y="1228292"/>
            <a:ext cx="2075603" cy="2033523"/>
          </a:xfrm>
          <a:prstGeom prst="ellipse">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GB" sz="2000" dirty="0" smtClean="0"/>
              <a:t>FAURECIA</a:t>
            </a:r>
            <a:endParaRPr lang="en-GB" sz="2000" dirty="0"/>
          </a:p>
        </p:txBody>
      </p:sp>
    </p:spTree>
    <p:extLst>
      <p:ext uri="{BB962C8B-B14F-4D97-AF65-F5344CB8AC3E}">
        <p14:creationId xmlns:p14="http://schemas.microsoft.com/office/powerpoint/2010/main" val="1891014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accel="50000" decel="50000" fill="hold" grpId="0" nodeType="withEffect">
                                  <p:stCondLst>
                                    <p:cond delay="0"/>
                                  </p:stCondLst>
                                  <p:childTnLst>
                                    <p:animScale>
                                      <p:cBhvr>
                                        <p:cTn id="6" dur="2000" fill="hold"/>
                                        <p:tgtEl>
                                          <p:spTgt spid="3"/>
                                        </p:tgtEl>
                                      </p:cBhvr>
                                      <p:by x="150000" y="150000"/>
                                    </p:animScale>
                                  </p:childTnLst>
                                </p:cTn>
                              </p:par>
                              <p:par>
                                <p:cTn id="7" presetID="0" presetClass="path" presetSubtype="0" accel="50000" decel="50000" fill="hold" grpId="1" nodeType="withEffect">
                                  <p:stCondLst>
                                    <p:cond delay="0"/>
                                  </p:stCondLst>
                                  <p:childTnLst>
                                    <p:animMotion origin="layout" path="M 0.58043 0.31931 L 0.08069 0.00856 " pathEditMode="relative" rAng="0" ptsTypes="AA">
                                      <p:cBhvr>
                                        <p:cTn id="8" dur="2000" fill="hold"/>
                                        <p:tgtEl>
                                          <p:spTgt spid="3"/>
                                        </p:tgtEl>
                                        <p:attrNameLst>
                                          <p:attrName>ppt_x</p:attrName>
                                          <p:attrName>ppt_y</p:attrName>
                                        </p:attrNameLst>
                                      </p:cBhvr>
                                      <p:rCtr x="-24987" y="-1553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258257636"/>
              </p:ext>
            </p:extLst>
          </p:nvPr>
        </p:nvGraphicFramePr>
        <p:xfrm>
          <a:off x="1524000" y="1553308"/>
          <a:ext cx="6096000" cy="37513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648321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ular Callout 8"/>
          <p:cNvSpPr/>
          <p:nvPr/>
        </p:nvSpPr>
        <p:spPr>
          <a:xfrm>
            <a:off x="4917743" y="1420680"/>
            <a:ext cx="3962400" cy="1477108"/>
          </a:xfrm>
          <a:prstGeom prst="wedgeRectCallout">
            <a:avLst/>
          </a:prstGeom>
          <a:solidFill>
            <a:schemeClr val="accent3">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ar-SA" sz="6000" dirty="0" smtClean="0"/>
              <a:t>إيرادات</a:t>
            </a:r>
            <a:endParaRPr lang="ar-SA" sz="6000" dirty="0"/>
          </a:p>
        </p:txBody>
      </p:sp>
      <p:sp>
        <p:nvSpPr>
          <p:cNvPr id="10" name="Rectangular Callout 9"/>
          <p:cNvSpPr/>
          <p:nvPr/>
        </p:nvSpPr>
        <p:spPr>
          <a:xfrm>
            <a:off x="4917743" y="3530834"/>
            <a:ext cx="3962400" cy="1477108"/>
          </a:xfrm>
          <a:prstGeom prst="wedgeRectCallout">
            <a:avLst/>
          </a:prstGeom>
          <a:solidFill>
            <a:schemeClr val="accent3">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4000" dirty="0"/>
              <a:t>收</a:t>
            </a:r>
            <a:r>
              <a:rPr lang="zh-CN" altLang="en-US" sz="4000" dirty="0" smtClean="0"/>
              <a:t>入</a:t>
            </a:r>
            <a:endParaRPr lang="zh-CN" altLang="en-US" sz="4000" dirty="0"/>
          </a:p>
        </p:txBody>
      </p:sp>
      <p:sp>
        <p:nvSpPr>
          <p:cNvPr id="12" name="Rectangular Callout 11"/>
          <p:cNvSpPr/>
          <p:nvPr/>
        </p:nvSpPr>
        <p:spPr>
          <a:xfrm>
            <a:off x="345743" y="3530834"/>
            <a:ext cx="3962400" cy="1477108"/>
          </a:xfrm>
          <a:prstGeom prst="wedgeRectCallout">
            <a:avLst/>
          </a:prstGeom>
          <a:solidFill>
            <a:schemeClr val="accent3">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GB" altLang="zh-TW" sz="3692" dirty="0" smtClean="0"/>
              <a:t>Revenue</a:t>
            </a:r>
            <a:endParaRPr lang="zh-TW" altLang="en-US" sz="3692" dirty="0"/>
          </a:p>
        </p:txBody>
      </p:sp>
      <p:sp>
        <p:nvSpPr>
          <p:cNvPr id="13" name="Rectangular Callout 12"/>
          <p:cNvSpPr/>
          <p:nvPr/>
        </p:nvSpPr>
        <p:spPr>
          <a:xfrm>
            <a:off x="421943" y="1420680"/>
            <a:ext cx="3962400" cy="1477108"/>
          </a:xfrm>
          <a:prstGeom prst="wedgeRectCallout">
            <a:avLst/>
          </a:prstGeom>
          <a:solidFill>
            <a:schemeClr val="accent3">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ru-RU" sz="4000" dirty="0" smtClean="0"/>
              <a:t>Доход</a:t>
            </a:r>
            <a:endParaRPr lang="ru-RU" sz="4000" dirty="0"/>
          </a:p>
        </p:txBody>
      </p:sp>
    </p:spTree>
    <p:extLst>
      <p:ext uri="{BB962C8B-B14F-4D97-AF65-F5344CB8AC3E}">
        <p14:creationId xmlns:p14="http://schemas.microsoft.com/office/powerpoint/2010/main" val="15623368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39705"/>
            <a:ext cx="8229600" cy="657363"/>
          </a:xfrm>
        </p:spPr>
        <p:txBody>
          <a:bodyPr>
            <a:noAutofit/>
          </a:bodyPr>
          <a:lstStyle/>
          <a:p>
            <a:r>
              <a:rPr lang="en-US" sz="5400" dirty="0" smtClean="0"/>
              <a:t>WHY IS STRUCTURED DATA IMPORTANT TODAY?</a:t>
            </a:r>
            <a:endParaRPr lang="en-US" sz="5400" dirty="0"/>
          </a:p>
        </p:txBody>
      </p:sp>
    </p:spTree>
    <p:extLst>
      <p:ext uri="{BB962C8B-B14F-4D97-AF65-F5344CB8AC3E}">
        <p14:creationId xmlns:p14="http://schemas.microsoft.com/office/powerpoint/2010/main" val="18147809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934308" y="1015915"/>
            <a:ext cx="5275385" cy="3962400"/>
          </a:xfrm>
          <a:prstGeom prst="rect">
            <a:avLst/>
          </a:prstGeom>
        </p:spPr>
      </p:pic>
      <p:sp>
        <p:nvSpPr>
          <p:cNvPr id="5" name="TextBox 4"/>
          <p:cNvSpPr txBox="1"/>
          <p:nvPr/>
        </p:nvSpPr>
        <p:spPr>
          <a:xfrm>
            <a:off x="832909" y="5168753"/>
            <a:ext cx="7599006" cy="603691"/>
          </a:xfrm>
          <a:prstGeom prst="rect">
            <a:avLst/>
          </a:prstGeom>
          <a:noFill/>
        </p:spPr>
        <p:txBody>
          <a:bodyPr wrap="square" rtlCol="0">
            <a:spAutoFit/>
          </a:bodyPr>
          <a:lstStyle/>
          <a:p>
            <a:pPr algn="ctr"/>
            <a:r>
              <a:rPr lang="en-US" sz="3323" dirty="0"/>
              <a:t>VISIBILITY AND LIQUIDITY</a:t>
            </a:r>
          </a:p>
        </p:txBody>
      </p:sp>
    </p:spTree>
    <p:extLst>
      <p:ext uri="{BB962C8B-B14F-4D97-AF65-F5344CB8AC3E}">
        <p14:creationId xmlns:p14="http://schemas.microsoft.com/office/powerpoint/2010/main" val="3127513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Translation</a:t>
            </a:r>
            <a:endParaRPr lang="en-GB" dirty="0"/>
          </a:p>
        </p:txBody>
      </p:sp>
      <p:sp>
        <p:nvSpPr>
          <p:cNvPr id="4" name="Rectangle 3"/>
          <p:cNvSpPr/>
          <p:nvPr/>
        </p:nvSpPr>
        <p:spPr>
          <a:xfrm>
            <a:off x="5343099" y="2766214"/>
            <a:ext cx="2886502" cy="1477328"/>
          </a:xfrm>
          <a:prstGeom prst="rect">
            <a:avLst/>
          </a:prstGeom>
        </p:spPr>
        <p:txBody>
          <a:bodyPr wrap="square">
            <a:spAutoFit/>
          </a:bodyPr>
          <a:lstStyle/>
          <a:p>
            <a:r>
              <a:rPr lang="ar-SA" sz="5400" dirty="0" smtClean="0">
                <a:solidFill>
                  <a:srgbClr val="212121"/>
                </a:solidFill>
                <a:latin typeface="Arial Hebrew Scholar" charset="-79"/>
                <a:ea typeface="Arial Hebrew Scholar" charset="-79"/>
                <a:cs typeface="Arial Hebrew Scholar" charset="-79"/>
              </a:rPr>
              <a:t>عربي</a:t>
            </a:r>
            <a:endParaRPr lang="ar-SA" sz="5400" dirty="0">
              <a:solidFill>
                <a:srgbClr val="212121"/>
              </a:solidFill>
              <a:latin typeface="Arial Hebrew Scholar" charset="-79"/>
              <a:ea typeface="Arial Hebrew Scholar" charset="-79"/>
              <a:cs typeface="Arial Hebrew Scholar" charset="-79"/>
            </a:endParaRPr>
          </a:p>
          <a:p>
            <a:r>
              <a:rPr lang="ar-SA" dirty="0">
                <a:solidFill>
                  <a:srgbClr val="545454"/>
                </a:solidFill>
                <a:latin typeface="arial" charset="0"/>
              </a:rPr>
              <a:t/>
            </a:r>
            <a:br>
              <a:rPr lang="ar-SA" dirty="0">
                <a:solidFill>
                  <a:srgbClr val="545454"/>
                </a:solidFill>
                <a:latin typeface="arial" charset="0"/>
              </a:rPr>
            </a:br>
            <a:endParaRPr lang="ar-SA" b="0" i="0" dirty="0">
              <a:solidFill>
                <a:srgbClr val="545454"/>
              </a:solidFill>
              <a:effectLst/>
              <a:latin typeface="arial" charset="0"/>
            </a:endParaRPr>
          </a:p>
        </p:txBody>
      </p:sp>
      <p:sp>
        <p:nvSpPr>
          <p:cNvPr id="5" name="Rectangle 4"/>
          <p:cNvSpPr/>
          <p:nvPr/>
        </p:nvSpPr>
        <p:spPr>
          <a:xfrm>
            <a:off x="689212" y="1534320"/>
            <a:ext cx="2204113" cy="1138773"/>
          </a:xfrm>
          <a:prstGeom prst="rect">
            <a:avLst/>
          </a:prstGeom>
        </p:spPr>
        <p:txBody>
          <a:bodyPr wrap="square">
            <a:spAutoFit/>
          </a:bodyPr>
          <a:lstStyle/>
          <a:p>
            <a:r>
              <a:rPr lang="ru-RU" sz="3200" dirty="0">
                <a:solidFill>
                  <a:srgbClr val="212121"/>
                </a:solidFill>
                <a:latin typeface="arial" charset="0"/>
              </a:rPr>
              <a:t>русский</a:t>
            </a:r>
          </a:p>
          <a:p>
            <a:r>
              <a:rPr lang="ru-RU" dirty="0">
                <a:solidFill>
                  <a:srgbClr val="545454"/>
                </a:solidFill>
                <a:latin typeface="arial" charset="0"/>
              </a:rPr>
              <a:t/>
            </a:r>
            <a:br>
              <a:rPr lang="ru-RU" dirty="0">
                <a:solidFill>
                  <a:srgbClr val="545454"/>
                </a:solidFill>
                <a:latin typeface="arial" charset="0"/>
              </a:rPr>
            </a:br>
            <a:endParaRPr lang="ru-RU" b="0" i="0" dirty="0">
              <a:solidFill>
                <a:srgbClr val="545454"/>
              </a:solidFill>
              <a:effectLst/>
              <a:latin typeface="arial" charset="0"/>
            </a:endParaRPr>
          </a:p>
        </p:txBody>
      </p:sp>
      <p:sp>
        <p:nvSpPr>
          <p:cNvPr id="6" name="Rectangle 5"/>
          <p:cNvSpPr/>
          <p:nvPr/>
        </p:nvSpPr>
        <p:spPr>
          <a:xfrm>
            <a:off x="607325" y="2288767"/>
            <a:ext cx="4572000" cy="1200329"/>
          </a:xfrm>
          <a:prstGeom prst="rect">
            <a:avLst/>
          </a:prstGeom>
        </p:spPr>
        <p:txBody>
          <a:bodyPr>
            <a:spAutoFit/>
          </a:bodyPr>
          <a:lstStyle/>
          <a:p>
            <a:r>
              <a:rPr lang="zh-TW" altLang="en-US" sz="3600" dirty="0">
                <a:solidFill>
                  <a:srgbClr val="212121"/>
                </a:solidFill>
                <a:latin typeface="arial" charset="0"/>
              </a:rPr>
              <a:t>中文</a:t>
            </a:r>
          </a:p>
          <a:p>
            <a:r>
              <a:rPr lang="zh-TW" altLang="en-US" dirty="0">
                <a:solidFill>
                  <a:srgbClr val="545454"/>
                </a:solidFill>
                <a:latin typeface="arial" charset="0"/>
              </a:rPr>
              <a:t/>
            </a:r>
            <a:br>
              <a:rPr lang="zh-TW" altLang="en-US" dirty="0">
                <a:solidFill>
                  <a:srgbClr val="545454"/>
                </a:solidFill>
                <a:latin typeface="arial" charset="0"/>
              </a:rPr>
            </a:br>
            <a:endParaRPr lang="zh-TW" altLang="en-US" b="0" i="0" dirty="0">
              <a:solidFill>
                <a:srgbClr val="545454"/>
              </a:solidFill>
              <a:effectLst/>
              <a:latin typeface="arial" charset="0"/>
            </a:endParaRPr>
          </a:p>
        </p:txBody>
      </p:sp>
      <p:sp>
        <p:nvSpPr>
          <p:cNvPr id="7" name="Rectangle 6"/>
          <p:cNvSpPr/>
          <p:nvPr/>
        </p:nvSpPr>
        <p:spPr>
          <a:xfrm>
            <a:off x="607325" y="2542486"/>
            <a:ext cx="4572000" cy="1077218"/>
          </a:xfrm>
          <a:prstGeom prst="rect">
            <a:avLst/>
          </a:prstGeom>
        </p:spPr>
        <p:txBody>
          <a:bodyPr>
            <a:spAutoFit/>
          </a:bodyPr>
          <a:lstStyle/>
          <a:p>
            <a:r>
              <a:rPr lang="ko-KR" altLang="en-US" sz="3200" dirty="0"/>
              <a:t/>
            </a:r>
            <a:br>
              <a:rPr lang="ko-KR" altLang="en-US" sz="3200" dirty="0"/>
            </a:br>
            <a:r>
              <a:rPr lang="ko-KR" altLang="en-US" sz="3200" dirty="0">
                <a:solidFill>
                  <a:srgbClr val="212121"/>
                </a:solidFill>
                <a:latin typeface="arial" charset="0"/>
              </a:rPr>
              <a:t>한국어</a:t>
            </a:r>
            <a:endParaRPr lang="en-GB" sz="3200" dirty="0"/>
          </a:p>
        </p:txBody>
      </p:sp>
      <p:sp>
        <p:nvSpPr>
          <p:cNvPr id="8" name="Rectangle 7"/>
          <p:cNvSpPr/>
          <p:nvPr/>
        </p:nvSpPr>
        <p:spPr>
          <a:xfrm>
            <a:off x="607325" y="3674156"/>
            <a:ext cx="4572000" cy="1138773"/>
          </a:xfrm>
          <a:prstGeom prst="rect">
            <a:avLst/>
          </a:prstGeom>
        </p:spPr>
        <p:txBody>
          <a:bodyPr>
            <a:spAutoFit/>
          </a:bodyPr>
          <a:lstStyle/>
          <a:p>
            <a:r>
              <a:rPr lang="fr-FR" sz="3200" dirty="0">
                <a:solidFill>
                  <a:srgbClr val="212121"/>
                </a:solidFill>
                <a:latin typeface="arial" charset="0"/>
              </a:rPr>
              <a:t>français</a:t>
            </a:r>
          </a:p>
          <a:p>
            <a:r>
              <a:rPr lang="fr-FR" dirty="0"/>
              <a:t/>
            </a:r>
            <a:br>
              <a:rPr lang="fr-FR" dirty="0"/>
            </a:br>
            <a:endParaRPr lang="en-GB" dirty="0"/>
          </a:p>
        </p:txBody>
      </p:sp>
      <p:sp>
        <p:nvSpPr>
          <p:cNvPr id="9" name="Rectangle 8"/>
          <p:cNvSpPr/>
          <p:nvPr/>
        </p:nvSpPr>
        <p:spPr>
          <a:xfrm>
            <a:off x="607325" y="4431569"/>
            <a:ext cx="1364476" cy="584775"/>
          </a:xfrm>
          <a:prstGeom prst="rect">
            <a:avLst/>
          </a:prstGeom>
        </p:spPr>
        <p:txBody>
          <a:bodyPr wrap="none">
            <a:spAutoFit/>
          </a:bodyPr>
          <a:lstStyle/>
          <a:p>
            <a:r>
              <a:rPr lang="en-GB" sz="3200" dirty="0" err="1" smtClean="0">
                <a:latin typeface="Arial Hebrew Scholar" charset="-79"/>
                <a:ea typeface="Arial Hebrew Scholar" charset="-79"/>
                <a:cs typeface="Arial Hebrew Scholar" charset="-79"/>
              </a:rPr>
              <a:t>english</a:t>
            </a:r>
            <a:endParaRPr lang="en-GB" dirty="0">
              <a:latin typeface="Arial Hebrew Scholar" charset="-79"/>
              <a:ea typeface="Arial Hebrew Scholar" charset="-79"/>
              <a:cs typeface="Arial Hebrew Scholar" charset="-79"/>
            </a:endParaRPr>
          </a:p>
        </p:txBody>
      </p:sp>
      <p:sp>
        <p:nvSpPr>
          <p:cNvPr id="10" name="Rectangle 9"/>
          <p:cNvSpPr/>
          <p:nvPr/>
        </p:nvSpPr>
        <p:spPr>
          <a:xfrm>
            <a:off x="607325" y="5188982"/>
            <a:ext cx="1489510" cy="584775"/>
          </a:xfrm>
          <a:prstGeom prst="rect">
            <a:avLst/>
          </a:prstGeom>
        </p:spPr>
        <p:txBody>
          <a:bodyPr wrap="none">
            <a:spAutoFit/>
          </a:bodyPr>
          <a:lstStyle/>
          <a:p>
            <a:r>
              <a:rPr lang="es-ES" sz="3200" dirty="0">
                <a:latin typeface="Arial Hebrew Scholar" charset="-79"/>
                <a:ea typeface="Arial Hebrew Scholar" charset="-79"/>
                <a:cs typeface="Arial Hebrew Scholar" charset="-79"/>
              </a:rPr>
              <a:t>e</a:t>
            </a:r>
            <a:r>
              <a:rPr lang="es-ES" sz="3200" dirty="0" smtClean="0">
                <a:latin typeface="Arial Hebrew Scholar" charset="-79"/>
                <a:ea typeface="Arial Hebrew Scholar" charset="-79"/>
                <a:cs typeface="Arial Hebrew Scholar" charset="-79"/>
              </a:rPr>
              <a:t>spañol</a:t>
            </a:r>
            <a:endParaRPr lang="es-ES" sz="3200" dirty="0">
              <a:latin typeface="Arial Hebrew Scholar" charset="-79"/>
              <a:ea typeface="Arial Hebrew Scholar" charset="-79"/>
              <a:cs typeface="Arial Hebrew Scholar" charset="-79"/>
            </a:endParaRPr>
          </a:p>
        </p:txBody>
      </p:sp>
    </p:spTree>
    <p:extLst>
      <p:ext uri="{BB962C8B-B14F-4D97-AF65-F5344CB8AC3E}">
        <p14:creationId xmlns:p14="http://schemas.microsoft.com/office/powerpoint/2010/main" val="7576240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0" y="993730"/>
            <a:ext cx="9144000" cy="4548674"/>
          </a:xfrm>
          <a:prstGeom prst="rect">
            <a:avLst/>
          </a:prstGeom>
        </p:spPr>
      </p:pic>
      <p:sp>
        <p:nvSpPr>
          <p:cNvPr id="6" name="Rectangle 5"/>
          <p:cNvSpPr/>
          <p:nvPr/>
        </p:nvSpPr>
        <p:spPr>
          <a:xfrm>
            <a:off x="1711122" y="1847397"/>
            <a:ext cx="5721759" cy="2285241"/>
          </a:xfrm>
          <a:prstGeom prst="rect">
            <a:avLst/>
          </a:prstGeom>
          <a:noFill/>
          <a:effectLst>
            <a:outerShdw blurRad="50800" dist="50800" dir="4020000" sx="13000" sy="13000" algn="ctr" rotWithShape="0">
              <a:srgbClr val="000000">
                <a:alpha val="10000"/>
              </a:srgbClr>
            </a:outerShdw>
          </a:effectLst>
        </p:spPr>
        <p:txBody>
          <a:bodyPr wrap="none" lIns="68580" tIns="34290" rIns="68580" bIns="34290">
            <a:spAutoFit/>
          </a:bodyPr>
          <a:lstStyle/>
          <a:p>
            <a:pPr algn="ctr"/>
            <a:r>
              <a:rPr lang="en-US" sz="7200" dirty="0" smtClean="0">
                <a:ln w="0"/>
                <a:gradFill>
                  <a:gsLst>
                    <a:gs pos="0">
                      <a:schemeClr val="accent5">
                        <a:lumMod val="50000"/>
                      </a:schemeClr>
                    </a:gs>
                    <a:gs pos="50000">
                      <a:schemeClr val="accent5"/>
                    </a:gs>
                    <a:gs pos="100000">
                      <a:schemeClr val="accent5">
                        <a:lumMod val="60000"/>
                        <a:lumOff val="40000"/>
                      </a:schemeClr>
                    </a:gs>
                  </a:gsLst>
                  <a:lin ang="5400000"/>
                </a:gradFill>
                <a:effectLst/>
                <a:latin typeface="Century Gothic" charset="0"/>
                <a:ea typeface="Century Gothic" charset="0"/>
                <a:cs typeface="Century Gothic" charset="0"/>
              </a:rPr>
              <a:t>DISCLOSURE</a:t>
            </a:r>
            <a:endParaRPr lang="en-US" sz="7200" dirty="0">
              <a:ln w="0"/>
              <a:gradFill>
                <a:gsLst>
                  <a:gs pos="0">
                    <a:schemeClr val="accent5">
                      <a:lumMod val="50000"/>
                    </a:schemeClr>
                  </a:gs>
                  <a:gs pos="50000">
                    <a:schemeClr val="accent5"/>
                  </a:gs>
                  <a:gs pos="100000">
                    <a:schemeClr val="accent5">
                      <a:lumMod val="60000"/>
                      <a:lumOff val="40000"/>
                    </a:schemeClr>
                  </a:gs>
                </a:gsLst>
                <a:lin ang="5400000"/>
              </a:gradFill>
              <a:effectLst/>
              <a:latin typeface="Century Gothic" charset="0"/>
              <a:ea typeface="Century Gothic" charset="0"/>
              <a:cs typeface="Century Gothic" charset="0"/>
            </a:endParaRPr>
          </a:p>
          <a:p>
            <a:pPr algn="ctr"/>
            <a:r>
              <a:rPr lang="en-US" sz="7200" dirty="0" smtClean="0">
                <a:ln w="0"/>
                <a:gradFill>
                  <a:gsLst>
                    <a:gs pos="0">
                      <a:schemeClr val="accent5">
                        <a:lumMod val="50000"/>
                      </a:schemeClr>
                    </a:gs>
                    <a:gs pos="50000">
                      <a:schemeClr val="accent5"/>
                    </a:gs>
                    <a:gs pos="100000">
                      <a:schemeClr val="accent5">
                        <a:lumMod val="60000"/>
                        <a:lumOff val="40000"/>
                      </a:schemeClr>
                    </a:gs>
                  </a:gsLst>
                  <a:lin ang="5400000"/>
                </a:gradFill>
                <a:effectLst/>
                <a:latin typeface="Century Gothic" charset="0"/>
                <a:ea typeface="Century Gothic" charset="0"/>
                <a:cs typeface="Century Gothic" charset="0"/>
              </a:rPr>
              <a:t>BUILDS TRUST</a:t>
            </a:r>
            <a:endParaRPr lang="en-US" sz="7200" dirty="0">
              <a:ln w="0"/>
              <a:gradFill>
                <a:gsLst>
                  <a:gs pos="0">
                    <a:schemeClr val="accent5">
                      <a:lumMod val="50000"/>
                    </a:schemeClr>
                  </a:gs>
                  <a:gs pos="50000">
                    <a:schemeClr val="accent5"/>
                  </a:gs>
                  <a:gs pos="100000">
                    <a:schemeClr val="accent5">
                      <a:lumMod val="60000"/>
                      <a:lumOff val="40000"/>
                    </a:schemeClr>
                  </a:gs>
                </a:gsLst>
                <a:lin ang="5400000"/>
              </a:gradFill>
              <a:effectLst/>
            </a:endParaRPr>
          </a:p>
        </p:txBody>
      </p:sp>
      <p:sp>
        <p:nvSpPr>
          <p:cNvPr id="7" name="Rectangle 6"/>
          <p:cNvSpPr/>
          <p:nvPr/>
        </p:nvSpPr>
        <p:spPr>
          <a:xfrm rot="16200000">
            <a:off x="-1039355" y="4099017"/>
            <a:ext cx="2158455" cy="300082"/>
          </a:xfrm>
          <a:prstGeom prst="rect">
            <a:avLst/>
          </a:prstGeom>
        </p:spPr>
        <p:txBody>
          <a:bodyPr wrap="square">
            <a:spAutoFit/>
          </a:bodyPr>
          <a:lstStyle/>
          <a:p>
            <a:endParaRPr lang="en-US" sz="675" dirty="0">
              <a:solidFill>
                <a:schemeClr val="bg1">
                  <a:lumMod val="65000"/>
                </a:schemeClr>
              </a:solidFill>
              <a:latin typeface="Century Gothic"/>
              <a:cs typeface="Century Gothic"/>
            </a:endParaRPr>
          </a:p>
          <a:p>
            <a:r>
              <a:rPr lang="en-US" sz="675" dirty="0">
                <a:solidFill>
                  <a:schemeClr val="bg1">
                    <a:lumMod val="65000"/>
                  </a:schemeClr>
                </a:solidFill>
                <a:latin typeface="Century Gothic"/>
                <a:cs typeface="Century Gothic"/>
              </a:rPr>
              <a:t>Copyright © 2001-2017 XBRL International Inc. </a:t>
            </a:r>
          </a:p>
        </p:txBody>
      </p:sp>
    </p:spTree>
    <p:extLst>
      <p:ext uri="{BB962C8B-B14F-4D97-AF65-F5344CB8AC3E}">
        <p14:creationId xmlns:p14="http://schemas.microsoft.com/office/powerpoint/2010/main" val="12269474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269241" y="1092872"/>
            <a:ext cx="7219666" cy="5365365"/>
          </a:xfrm>
          <a:prstGeom prst="rect">
            <a:avLst/>
          </a:prstGeom>
        </p:spPr>
      </p:pic>
    </p:spTree>
    <p:extLst>
      <p:ext uri="{BB962C8B-B14F-4D97-AF65-F5344CB8AC3E}">
        <p14:creationId xmlns:p14="http://schemas.microsoft.com/office/powerpoint/2010/main" val="151906868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296275"/>
            <a:ext cx="9144000" cy="5257026"/>
          </a:xfrm>
          <a:prstGeom prst="rect">
            <a:avLst/>
          </a:prstGeom>
        </p:spPr>
      </p:pic>
    </p:spTree>
    <p:extLst>
      <p:ext uri="{BB962C8B-B14F-4D97-AF65-F5344CB8AC3E}">
        <p14:creationId xmlns:p14="http://schemas.microsoft.com/office/powerpoint/2010/main" val="17017092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44843" y="2124350"/>
            <a:ext cx="3554459" cy="3554459"/>
          </a:xfrm>
          <a:prstGeom prst="rect">
            <a:avLst/>
          </a:prstGeom>
        </p:spPr>
      </p:pic>
      <p:graphicFrame>
        <p:nvGraphicFramePr>
          <p:cNvPr id="5" name="Table 4"/>
          <p:cNvGraphicFramePr>
            <a:graphicFrameLocks noGrp="1"/>
          </p:cNvGraphicFramePr>
          <p:nvPr>
            <p:extLst/>
          </p:nvPr>
        </p:nvGraphicFramePr>
        <p:xfrm>
          <a:off x="4118078" y="2011877"/>
          <a:ext cx="4742240" cy="3666930"/>
        </p:xfrm>
        <a:graphic>
          <a:graphicData uri="http://schemas.openxmlformats.org/drawingml/2006/table">
            <a:tbl>
              <a:tblPr firstRow="1" bandRow="1">
                <a:tableStyleId>{93296810-A885-4BE3-A3E7-6D5BEEA58F35}</a:tableStyleId>
              </a:tblPr>
              <a:tblGrid>
                <a:gridCol w="1185560"/>
                <a:gridCol w="1185560"/>
                <a:gridCol w="1185560"/>
                <a:gridCol w="1185560"/>
              </a:tblGrid>
              <a:tr h="611155">
                <a:tc>
                  <a:txBody>
                    <a:bodyPr/>
                    <a:lstStyle/>
                    <a:p>
                      <a:pPr algn="ctr"/>
                      <a:endParaRPr lang="en-US" sz="1300" dirty="0"/>
                    </a:p>
                  </a:txBody>
                  <a:tcPr marL="64151" marR="64151" marT="32076" marB="32076"/>
                </a:tc>
                <a:tc>
                  <a:txBody>
                    <a:bodyPr/>
                    <a:lstStyle/>
                    <a:p>
                      <a:pPr algn="ctr"/>
                      <a:r>
                        <a:rPr lang="en-US" sz="1300" dirty="0" smtClean="0"/>
                        <a:t>FACE</a:t>
                      </a:r>
                    </a:p>
                    <a:p>
                      <a:pPr algn="ctr"/>
                      <a:r>
                        <a:rPr lang="en-US" sz="1300" dirty="0" smtClean="0"/>
                        <a:t>FINANCIALS</a:t>
                      </a:r>
                      <a:endParaRPr lang="en-US" sz="1300" dirty="0"/>
                    </a:p>
                  </a:txBody>
                  <a:tcPr marL="64151" marR="64151" marT="32076" marB="32076"/>
                </a:tc>
                <a:tc>
                  <a:txBody>
                    <a:bodyPr/>
                    <a:lstStyle/>
                    <a:p>
                      <a:pPr algn="ctr"/>
                      <a:r>
                        <a:rPr lang="en-US" sz="1300" dirty="0" smtClean="0"/>
                        <a:t>FULL FINANCIALS</a:t>
                      </a:r>
                      <a:endParaRPr lang="en-US" sz="1300" dirty="0"/>
                    </a:p>
                  </a:txBody>
                  <a:tcPr marL="64151" marR="64151" marT="32076" marB="32076"/>
                </a:tc>
                <a:tc>
                  <a:txBody>
                    <a:bodyPr/>
                    <a:lstStyle/>
                    <a:p>
                      <a:pPr algn="ctr"/>
                      <a:r>
                        <a:rPr lang="en-US" sz="1300" dirty="0" smtClean="0"/>
                        <a:t>STP</a:t>
                      </a:r>
                      <a:endParaRPr lang="en-US" sz="1300" dirty="0"/>
                    </a:p>
                  </a:txBody>
                  <a:tcPr marL="64151" marR="64151" marT="32076" marB="32076"/>
                </a:tc>
              </a:tr>
              <a:tr h="611155">
                <a:tc>
                  <a:txBody>
                    <a:bodyPr/>
                    <a:lstStyle/>
                    <a:p>
                      <a:pPr algn="ctr"/>
                      <a:r>
                        <a:rPr lang="en-US" sz="1300" dirty="0" smtClean="0"/>
                        <a:t>Japan</a:t>
                      </a:r>
                      <a:endParaRPr lang="en-US" sz="1300" dirty="0"/>
                    </a:p>
                  </a:txBody>
                  <a:tcPr marL="64151" marR="64151" marT="32076" marB="32076"/>
                </a:tc>
                <a:tc>
                  <a:txBody>
                    <a:bodyPr/>
                    <a:lstStyle/>
                    <a:p>
                      <a:pPr algn="ctr"/>
                      <a:r>
                        <a:rPr lang="en-US" sz="1300" dirty="0" smtClean="0"/>
                        <a:t>YES</a:t>
                      </a:r>
                      <a:endParaRPr lang="en-US" sz="1300" dirty="0"/>
                    </a:p>
                  </a:txBody>
                  <a:tcPr marL="64151" marR="64151" marT="32076" marB="32076"/>
                </a:tc>
                <a:tc>
                  <a:txBody>
                    <a:bodyPr/>
                    <a:lstStyle/>
                    <a:p>
                      <a:pPr algn="ctr"/>
                      <a:r>
                        <a:rPr lang="en-US" sz="1300" dirty="0" smtClean="0"/>
                        <a:t>PART</a:t>
                      </a:r>
                      <a:endParaRPr lang="en-US" sz="1300" dirty="0"/>
                    </a:p>
                  </a:txBody>
                  <a:tcPr marL="64151" marR="64151" marT="32076" marB="32076"/>
                </a:tc>
                <a:tc>
                  <a:txBody>
                    <a:bodyPr/>
                    <a:lstStyle/>
                    <a:p>
                      <a:pPr algn="ctr"/>
                      <a:r>
                        <a:rPr lang="en-US" sz="1300" dirty="0" smtClean="0"/>
                        <a:t>YES</a:t>
                      </a:r>
                      <a:endParaRPr lang="en-US" sz="1300" dirty="0"/>
                    </a:p>
                  </a:txBody>
                  <a:tcPr marL="64151" marR="64151" marT="32076" marB="32076"/>
                </a:tc>
              </a:tr>
              <a:tr h="611155">
                <a:tc>
                  <a:txBody>
                    <a:bodyPr/>
                    <a:lstStyle/>
                    <a:p>
                      <a:pPr algn="ctr"/>
                      <a:r>
                        <a:rPr lang="en-US" sz="1300" dirty="0" smtClean="0"/>
                        <a:t>China</a:t>
                      </a:r>
                      <a:endParaRPr lang="en-US" sz="1300" dirty="0"/>
                    </a:p>
                  </a:txBody>
                  <a:tcPr marL="64151" marR="64151" marT="32076" marB="32076"/>
                </a:tc>
                <a:tc>
                  <a:txBody>
                    <a:bodyPr/>
                    <a:lstStyle/>
                    <a:p>
                      <a:pPr algn="ctr"/>
                      <a:r>
                        <a:rPr lang="en-US" sz="1300" dirty="0" smtClean="0"/>
                        <a:t>YES</a:t>
                      </a:r>
                      <a:endParaRPr lang="en-US" sz="1300" dirty="0"/>
                    </a:p>
                  </a:txBody>
                  <a:tcPr marL="64151" marR="64151" marT="32076" marB="32076"/>
                </a:tc>
                <a:tc>
                  <a:txBody>
                    <a:bodyPr/>
                    <a:lstStyle/>
                    <a:p>
                      <a:pPr algn="ctr"/>
                      <a:r>
                        <a:rPr lang="en-US" sz="1300" dirty="0" smtClean="0"/>
                        <a:t>NEXT</a:t>
                      </a:r>
                      <a:endParaRPr lang="en-US" sz="1300" dirty="0"/>
                    </a:p>
                  </a:txBody>
                  <a:tcPr marL="64151" marR="64151" marT="32076" marB="32076"/>
                </a:tc>
                <a:tc>
                  <a:txBody>
                    <a:bodyPr/>
                    <a:lstStyle/>
                    <a:p>
                      <a:pPr algn="ctr"/>
                      <a:r>
                        <a:rPr lang="en-US" sz="1300" dirty="0" smtClean="0"/>
                        <a:t>YES</a:t>
                      </a:r>
                      <a:endParaRPr lang="en-US" sz="1300" dirty="0"/>
                    </a:p>
                  </a:txBody>
                  <a:tcPr marL="64151" marR="64151" marT="32076" marB="32076"/>
                </a:tc>
              </a:tr>
              <a:tr h="611155">
                <a:tc>
                  <a:txBody>
                    <a:bodyPr/>
                    <a:lstStyle/>
                    <a:p>
                      <a:pPr algn="ctr"/>
                      <a:r>
                        <a:rPr lang="en-US" sz="1300" dirty="0" smtClean="0"/>
                        <a:t>Korea</a:t>
                      </a:r>
                      <a:endParaRPr lang="en-US" sz="1300" dirty="0"/>
                    </a:p>
                  </a:txBody>
                  <a:tcPr marL="64151" marR="64151" marT="32076" marB="32076"/>
                </a:tc>
                <a:tc>
                  <a:txBody>
                    <a:bodyPr/>
                    <a:lstStyle/>
                    <a:p>
                      <a:pPr algn="ctr"/>
                      <a:r>
                        <a:rPr lang="en-US" sz="1300" dirty="0" smtClean="0"/>
                        <a:t>YES</a:t>
                      </a:r>
                      <a:endParaRPr lang="en-US" sz="1300" dirty="0"/>
                    </a:p>
                  </a:txBody>
                  <a:tcPr marL="64151" marR="64151" marT="32076" marB="32076"/>
                </a:tc>
                <a:tc>
                  <a:txBody>
                    <a:bodyPr/>
                    <a:lstStyle/>
                    <a:p>
                      <a:pPr algn="ctr"/>
                      <a:r>
                        <a:rPr lang="en-US" sz="1300" dirty="0" smtClean="0"/>
                        <a:t>NO</a:t>
                      </a:r>
                      <a:endParaRPr lang="en-US" sz="1300" dirty="0"/>
                    </a:p>
                  </a:txBody>
                  <a:tcPr marL="64151" marR="64151" marT="32076" marB="32076"/>
                </a:tc>
                <a:tc>
                  <a:txBody>
                    <a:bodyPr/>
                    <a:lstStyle/>
                    <a:p>
                      <a:pPr algn="ctr"/>
                      <a:r>
                        <a:rPr lang="en-US" sz="1300" dirty="0" smtClean="0"/>
                        <a:t>YES</a:t>
                      </a:r>
                      <a:endParaRPr lang="en-US" sz="1300" dirty="0"/>
                    </a:p>
                  </a:txBody>
                  <a:tcPr marL="64151" marR="64151" marT="32076" marB="32076"/>
                </a:tc>
              </a:tr>
              <a:tr h="611155">
                <a:tc>
                  <a:txBody>
                    <a:bodyPr/>
                    <a:lstStyle/>
                    <a:p>
                      <a:pPr algn="ctr"/>
                      <a:r>
                        <a:rPr lang="en-US" sz="1300" dirty="0" smtClean="0"/>
                        <a:t>Brazil</a:t>
                      </a:r>
                      <a:endParaRPr lang="en-US" sz="1300" dirty="0"/>
                    </a:p>
                  </a:txBody>
                  <a:tcPr marL="64151" marR="64151" marT="32076" marB="32076"/>
                </a:tc>
                <a:tc>
                  <a:txBody>
                    <a:bodyPr/>
                    <a:lstStyle/>
                    <a:p>
                      <a:pPr algn="ctr"/>
                      <a:r>
                        <a:rPr lang="en-US" sz="1300" dirty="0" smtClean="0"/>
                        <a:t>YES</a:t>
                      </a:r>
                      <a:endParaRPr lang="en-US" sz="1300" dirty="0"/>
                    </a:p>
                  </a:txBody>
                  <a:tcPr marL="64151" marR="64151" marT="32076" marB="32076"/>
                </a:tc>
                <a:tc>
                  <a:txBody>
                    <a:bodyPr/>
                    <a:lstStyle/>
                    <a:p>
                      <a:pPr algn="ctr"/>
                      <a:r>
                        <a:rPr lang="en-US" sz="1300" dirty="0" smtClean="0"/>
                        <a:t>NEXT</a:t>
                      </a:r>
                      <a:endParaRPr lang="en-US" sz="1300" dirty="0"/>
                    </a:p>
                  </a:txBody>
                  <a:tcPr marL="64151" marR="64151" marT="32076" marB="32076"/>
                </a:tc>
                <a:tc>
                  <a:txBody>
                    <a:bodyPr/>
                    <a:lstStyle/>
                    <a:p>
                      <a:pPr algn="ctr"/>
                      <a:r>
                        <a:rPr lang="en-US" sz="1300" dirty="0" smtClean="0"/>
                        <a:t>PART</a:t>
                      </a:r>
                      <a:endParaRPr lang="en-US" sz="1300" dirty="0"/>
                    </a:p>
                  </a:txBody>
                  <a:tcPr marL="64151" marR="64151" marT="32076" marB="32076"/>
                </a:tc>
              </a:tr>
              <a:tr h="611155">
                <a:tc>
                  <a:txBody>
                    <a:bodyPr/>
                    <a:lstStyle/>
                    <a:p>
                      <a:pPr algn="ctr"/>
                      <a:r>
                        <a:rPr lang="en-US" sz="1300" dirty="0" smtClean="0"/>
                        <a:t>USA</a:t>
                      </a:r>
                      <a:endParaRPr lang="en-US" sz="1300" dirty="0"/>
                    </a:p>
                  </a:txBody>
                  <a:tcPr marL="64151" marR="64151" marT="32076" marB="32076"/>
                </a:tc>
                <a:tc>
                  <a:txBody>
                    <a:bodyPr/>
                    <a:lstStyle/>
                    <a:p>
                      <a:pPr algn="ctr"/>
                      <a:r>
                        <a:rPr lang="en-US" sz="1300" dirty="0" smtClean="0"/>
                        <a:t>YES</a:t>
                      </a:r>
                      <a:endParaRPr lang="en-US" sz="1300" dirty="0"/>
                    </a:p>
                  </a:txBody>
                  <a:tcPr marL="64151" marR="64151" marT="32076" marB="32076"/>
                </a:tc>
                <a:tc>
                  <a:txBody>
                    <a:bodyPr/>
                    <a:lstStyle/>
                    <a:p>
                      <a:pPr algn="ctr"/>
                      <a:r>
                        <a:rPr lang="en-US" sz="1300" dirty="0" smtClean="0"/>
                        <a:t>YES</a:t>
                      </a:r>
                      <a:endParaRPr lang="en-US" sz="1300" dirty="0"/>
                    </a:p>
                  </a:txBody>
                  <a:tcPr marL="64151" marR="64151" marT="32076" marB="32076"/>
                </a:tc>
                <a:tc>
                  <a:txBody>
                    <a:bodyPr/>
                    <a:lstStyle/>
                    <a:p>
                      <a:pPr algn="ctr"/>
                      <a:r>
                        <a:rPr lang="en-US" sz="1300" dirty="0" smtClean="0"/>
                        <a:t>PART</a:t>
                      </a:r>
                      <a:endParaRPr lang="en-US" sz="1300" dirty="0"/>
                    </a:p>
                  </a:txBody>
                  <a:tcPr marL="64151" marR="64151" marT="32076" marB="32076"/>
                </a:tc>
              </a:tr>
            </a:tbl>
          </a:graphicData>
        </a:graphic>
      </p:graphicFrame>
    </p:spTree>
    <p:extLst>
      <p:ext uri="{BB962C8B-B14F-4D97-AF65-F5344CB8AC3E}">
        <p14:creationId xmlns:p14="http://schemas.microsoft.com/office/powerpoint/2010/main" val="4397170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t>A progression</a:t>
            </a:r>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2037373034"/>
              </p:ext>
            </p:extLst>
          </p:nvPr>
        </p:nvGraphicFramePr>
        <p:xfrm>
          <a:off x="2834185" y="2725760"/>
          <a:ext cx="2884230" cy="1796425"/>
        </p:xfrm>
        <a:graphic>
          <a:graphicData uri="http://schemas.openxmlformats.org/drawingml/2006/table">
            <a:tbl>
              <a:tblPr firstRow="1" bandRow="1">
                <a:tableStyleId>{5C22544A-7EE6-4342-B048-85BDC9FD1C3A}</a:tableStyleId>
              </a:tblPr>
              <a:tblGrid>
                <a:gridCol w="480705"/>
                <a:gridCol w="480705"/>
                <a:gridCol w="480705"/>
                <a:gridCol w="480705"/>
                <a:gridCol w="480705"/>
                <a:gridCol w="480705"/>
              </a:tblGrid>
              <a:tr h="359285">
                <a:tc>
                  <a:txBody>
                    <a:bodyPr/>
                    <a:lstStyle/>
                    <a:p>
                      <a:endParaRPr lang="en-GB" sz="1400" dirty="0"/>
                    </a:p>
                  </a:txBody>
                  <a:tcPr marL="73106" marR="73106" marT="36553" marB="36553"/>
                </a:tc>
                <a:tc>
                  <a:txBody>
                    <a:bodyPr/>
                    <a:lstStyle/>
                    <a:p>
                      <a:endParaRPr lang="en-GB" sz="1400"/>
                    </a:p>
                  </a:txBody>
                  <a:tcPr marL="73106" marR="73106" marT="36553" marB="36553"/>
                </a:tc>
                <a:tc>
                  <a:txBody>
                    <a:bodyPr/>
                    <a:lstStyle/>
                    <a:p>
                      <a:endParaRPr lang="en-GB" sz="1400"/>
                    </a:p>
                  </a:txBody>
                  <a:tcPr marL="73106" marR="73106" marT="36553" marB="36553"/>
                </a:tc>
                <a:tc>
                  <a:txBody>
                    <a:bodyPr/>
                    <a:lstStyle/>
                    <a:p>
                      <a:endParaRPr lang="en-GB" sz="1400"/>
                    </a:p>
                  </a:txBody>
                  <a:tcPr marL="73106" marR="73106" marT="36553" marB="36553"/>
                </a:tc>
                <a:tc>
                  <a:txBody>
                    <a:bodyPr/>
                    <a:lstStyle/>
                    <a:p>
                      <a:endParaRPr lang="en-GB" sz="1400"/>
                    </a:p>
                  </a:txBody>
                  <a:tcPr marL="73106" marR="73106" marT="36553" marB="36553"/>
                </a:tc>
                <a:tc>
                  <a:txBody>
                    <a:bodyPr/>
                    <a:lstStyle/>
                    <a:p>
                      <a:endParaRPr lang="en-GB" sz="1400"/>
                    </a:p>
                  </a:txBody>
                  <a:tcPr marL="73106" marR="73106" marT="36553" marB="36553"/>
                </a:tc>
              </a:tr>
              <a:tr h="359285">
                <a:tc>
                  <a:txBody>
                    <a:bodyPr/>
                    <a:lstStyle/>
                    <a:p>
                      <a:endParaRPr lang="en-GB" sz="1400"/>
                    </a:p>
                  </a:txBody>
                  <a:tcPr marL="73106" marR="73106" marT="36553" marB="36553"/>
                </a:tc>
                <a:tc>
                  <a:txBody>
                    <a:bodyPr/>
                    <a:lstStyle/>
                    <a:p>
                      <a:endParaRPr lang="en-GB" sz="1400"/>
                    </a:p>
                  </a:txBody>
                  <a:tcPr marL="73106" marR="73106" marT="36553" marB="36553"/>
                </a:tc>
                <a:tc>
                  <a:txBody>
                    <a:bodyPr/>
                    <a:lstStyle/>
                    <a:p>
                      <a:endParaRPr lang="en-GB" sz="1400"/>
                    </a:p>
                  </a:txBody>
                  <a:tcPr marL="73106" marR="73106" marT="36553" marB="36553"/>
                </a:tc>
                <a:tc>
                  <a:txBody>
                    <a:bodyPr/>
                    <a:lstStyle/>
                    <a:p>
                      <a:endParaRPr lang="en-GB" sz="1400"/>
                    </a:p>
                  </a:txBody>
                  <a:tcPr marL="73106" marR="73106" marT="36553" marB="36553"/>
                </a:tc>
                <a:tc>
                  <a:txBody>
                    <a:bodyPr/>
                    <a:lstStyle/>
                    <a:p>
                      <a:endParaRPr lang="en-GB" sz="1400"/>
                    </a:p>
                  </a:txBody>
                  <a:tcPr marL="73106" marR="73106" marT="36553" marB="36553"/>
                </a:tc>
                <a:tc>
                  <a:txBody>
                    <a:bodyPr/>
                    <a:lstStyle/>
                    <a:p>
                      <a:endParaRPr lang="en-GB" sz="1400"/>
                    </a:p>
                  </a:txBody>
                  <a:tcPr marL="73106" marR="73106" marT="36553" marB="36553"/>
                </a:tc>
              </a:tr>
              <a:tr h="359285">
                <a:tc>
                  <a:txBody>
                    <a:bodyPr/>
                    <a:lstStyle/>
                    <a:p>
                      <a:endParaRPr lang="en-GB" sz="1400"/>
                    </a:p>
                  </a:txBody>
                  <a:tcPr marL="73106" marR="73106" marT="36553" marB="36553"/>
                </a:tc>
                <a:tc>
                  <a:txBody>
                    <a:bodyPr/>
                    <a:lstStyle/>
                    <a:p>
                      <a:endParaRPr lang="en-GB" sz="1400"/>
                    </a:p>
                  </a:txBody>
                  <a:tcPr marL="73106" marR="73106" marT="36553" marB="36553"/>
                </a:tc>
                <a:tc>
                  <a:txBody>
                    <a:bodyPr/>
                    <a:lstStyle/>
                    <a:p>
                      <a:endParaRPr lang="en-GB" sz="1400"/>
                    </a:p>
                  </a:txBody>
                  <a:tcPr marL="73106" marR="73106" marT="36553" marB="36553"/>
                </a:tc>
                <a:tc>
                  <a:txBody>
                    <a:bodyPr/>
                    <a:lstStyle/>
                    <a:p>
                      <a:endParaRPr lang="en-GB" sz="1400"/>
                    </a:p>
                  </a:txBody>
                  <a:tcPr marL="73106" marR="73106" marT="36553" marB="36553"/>
                </a:tc>
                <a:tc>
                  <a:txBody>
                    <a:bodyPr/>
                    <a:lstStyle/>
                    <a:p>
                      <a:endParaRPr lang="en-GB" sz="1400"/>
                    </a:p>
                  </a:txBody>
                  <a:tcPr marL="73106" marR="73106" marT="36553" marB="36553"/>
                </a:tc>
                <a:tc>
                  <a:txBody>
                    <a:bodyPr/>
                    <a:lstStyle/>
                    <a:p>
                      <a:endParaRPr lang="en-GB" sz="1400"/>
                    </a:p>
                  </a:txBody>
                  <a:tcPr marL="73106" marR="73106" marT="36553" marB="36553"/>
                </a:tc>
              </a:tr>
              <a:tr h="359285">
                <a:tc>
                  <a:txBody>
                    <a:bodyPr/>
                    <a:lstStyle/>
                    <a:p>
                      <a:endParaRPr lang="en-GB" sz="1400"/>
                    </a:p>
                  </a:txBody>
                  <a:tcPr marL="73106" marR="73106" marT="36553" marB="36553"/>
                </a:tc>
                <a:tc>
                  <a:txBody>
                    <a:bodyPr/>
                    <a:lstStyle/>
                    <a:p>
                      <a:endParaRPr lang="en-GB" sz="1400"/>
                    </a:p>
                  </a:txBody>
                  <a:tcPr marL="73106" marR="73106" marT="36553" marB="36553"/>
                </a:tc>
                <a:tc>
                  <a:txBody>
                    <a:bodyPr/>
                    <a:lstStyle/>
                    <a:p>
                      <a:endParaRPr lang="en-GB" sz="1400"/>
                    </a:p>
                  </a:txBody>
                  <a:tcPr marL="73106" marR="73106" marT="36553" marB="36553"/>
                </a:tc>
                <a:tc>
                  <a:txBody>
                    <a:bodyPr/>
                    <a:lstStyle/>
                    <a:p>
                      <a:endParaRPr lang="en-GB" sz="1400"/>
                    </a:p>
                  </a:txBody>
                  <a:tcPr marL="73106" marR="73106" marT="36553" marB="36553"/>
                </a:tc>
                <a:tc>
                  <a:txBody>
                    <a:bodyPr/>
                    <a:lstStyle/>
                    <a:p>
                      <a:endParaRPr lang="en-GB" sz="1400"/>
                    </a:p>
                  </a:txBody>
                  <a:tcPr marL="73106" marR="73106" marT="36553" marB="36553"/>
                </a:tc>
                <a:tc>
                  <a:txBody>
                    <a:bodyPr/>
                    <a:lstStyle/>
                    <a:p>
                      <a:endParaRPr lang="en-GB" sz="1400"/>
                    </a:p>
                  </a:txBody>
                  <a:tcPr marL="73106" marR="73106" marT="36553" marB="36553"/>
                </a:tc>
              </a:tr>
              <a:tr h="359285">
                <a:tc>
                  <a:txBody>
                    <a:bodyPr/>
                    <a:lstStyle/>
                    <a:p>
                      <a:endParaRPr lang="en-GB" sz="1400"/>
                    </a:p>
                  </a:txBody>
                  <a:tcPr marL="73106" marR="73106" marT="36553" marB="36553"/>
                </a:tc>
                <a:tc>
                  <a:txBody>
                    <a:bodyPr/>
                    <a:lstStyle/>
                    <a:p>
                      <a:endParaRPr lang="en-GB" sz="1400"/>
                    </a:p>
                  </a:txBody>
                  <a:tcPr marL="73106" marR="73106" marT="36553" marB="36553"/>
                </a:tc>
                <a:tc>
                  <a:txBody>
                    <a:bodyPr/>
                    <a:lstStyle/>
                    <a:p>
                      <a:endParaRPr lang="en-GB" sz="1400"/>
                    </a:p>
                  </a:txBody>
                  <a:tcPr marL="73106" marR="73106" marT="36553" marB="36553"/>
                </a:tc>
                <a:tc>
                  <a:txBody>
                    <a:bodyPr/>
                    <a:lstStyle/>
                    <a:p>
                      <a:endParaRPr lang="en-GB" sz="1400"/>
                    </a:p>
                  </a:txBody>
                  <a:tcPr marL="73106" marR="73106" marT="36553" marB="36553"/>
                </a:tc>
                <a:tc>
                  <a:txBody>
                    <a:bodyPr/>
                    <a:lstStyle/>
                    <a:p>
                      <a:endParaRPr lang="en-GB" sz="1400"/>
                    </a:p>
                  </a:txBody>
                  <a:tcPr marL="73106" marR="73106" marT="36553" marB="36553"/>
                </a:tc>
                <a:tc>
                  <a:txBody>
                    <a:bodyPr/>
                    <a:lstStyle/>
                    <a:p>
                      <a:endParaRPr lang="en-GB" sz="1400" dirty="0"/>
                    </a:p>
                  </a:txBody>
                  <a:tcPr marL="73106" marR="73106" marT="36553" marB="36553"/>
                </a:tc>
              </a:tr>
            </a:tbl>
          </a:graphicData>
        </a:graphic>
      </p:graphicFrame>
      <p:pic>
        <p:nvPicPr>
          <p:cNvPr id="5" name="Picture 4"/>
          <p:cNvPicPr>
            <a:picLocks noChangeAspect="1"/>
          </p:cNvPicPr>
          <p:nvPr/>
        </p:nvPicPr>
        <p:blipFill>
          <a:blip r:embed="rId3"/>
          <a:stretch>
            <a:fillRect/>
          </a:stretch>
        </p:blipFill>
        <p:spPr>
          <a:xfrm>
            <a:off x="5894724" y="2502620"/>
            <a:ext cx="3249276" cy="2232850"/>
          </a:xfrm>
          <a:prstGeom prst="rect">
            <a:avLst/>
          </a:prstGeom>
        </p:spPr>
      </p:pic>
      <p:pic>
        <p:nvPicPr>
          <p:cNvPr id="6" name="Picture 5"/>
          <p:cNvPicPr>
            <a:picLocks noChangeAspect="1"/>
          </p:cNvPicPr>
          <p:nvPr/>
        </p:nvPicPr>
        <p:blipFill>
          <a:blip r:embed="rId4"/>
          <a:stretch>
            <a:fillRect/>
          </a:stretch>
        </p:blipFill>
        <p:spPr>
          <a:xfrm>
            <a:off x="193358" y="2720832"/>
            <a:ext cx="2248954" cy="1578213"/>
          </a:xfrm>
          <a:prstGeom prst="rect">
            <a:avLst/>
          </a:prstGeom>
        </p:spPr>
      </p:pic>
    </p:spTree>
    <p:extLst>
      <p:ext uri="{BB962C8B-B14F-4D97-AF65-F5344CB8AC3E}">
        <p14:creationId xmlns:p14="http://schemas.microsoft.com/office/powerpoint/2010/main" val="5897622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2642148"/>
            <a:ext cx="9144000" cy="1862225"/>
          </a:xfrm>
          <a:prstGeom prst="rect">
            <a:avLst/>
          </a:prstGeom>
        </p:spPr>
      </p:pic>
      <p:sp>
        <p:nvSpPr>
          <p:cNvPr id="5" name="Title 1"/>
          <p:cNvSpPr txBox="1">
            <a:spLocks/>
          </p:cNvSpPr>
          <p:nvPr/>
        </p:nvSpPr>
        <p:spPr>
          <a:xfrm>
            <a:off x="340906" y="1090253"/>
            <a:ext cx="8639319" cy="83031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dirty="0" smtClean="0">
                <a:latin typeface="Century Gothic" charset="0"/>
                <a:ea typeface="Century Gothic" charset="0"/>
                <a:cs typeface="Century Gothic" charset="0"/>
              </a:rPr>
              <a:t>This year’s annual XBRL International conference, Data Amplified 2017, is in Paris.</a:t>
            </a:r>
            <a:endParaRPr lang="en-US" sz="3000" dirty="0">
              <a:latin typeface="Century Gothic" charset="0"/>
              <a:ea typeface="Century Gothic" charset="0"/>
              <a:cs typeface="Century Gothic" charset="0"/>
            </a:endParaRPr>
          </a:p>
          <a:p>
            <a:pPr marL="428625" indent="-428625">
              <a:buFont typeface="Arial" charset="0"/>
              <a:buChar char="•"/>
            </a:pPr>
            <a:endParaRPr lang="en-US" sz="3000" dirty="0">
              <a:latin typeface="Century Gothic" charset="0"/>
              <a:ea typeface="Century Gothic" charset="0"/>
              <a:cs typeface="Century Gothic" charset="0"/>
            </a:endParaRPr>
          </a:p>
          <a:p>
            <a:pPr marL="428625" indent="-428625">
              <a:buFont typeface="Arial" charset="0"/>
              <a:buChar char="•"/>
            </a:pPr>
            <a:endParaRPr lang="en-US" sz="3300" dirty="0">
              <a:latin typeface="Century Gothic" charset="0"/>
              <a:ea typeface="Century Gothic" charset="0"/>
              <a:cs typeface="Century Gothic" charset="0"/>
            </a:endParaRPr>
          </a:p>
          <a:p>
            <a:pPr marL="428625" indent="-428625">
              <a:buFont typeface="Arial" charset="0"/>
              <a:buChar char="•"/>
            </a:pPr>
            <a:endParaRPr lang="en-US" sz="3300" dirty="0">
              <a:latin typeface="Century Gothic" charset="0"/>
              <a:ea typeface="Century Gothic" charset="0"/>
              <a:cs typeface="Century Gothic" charset="0"/>
            </a:endParaRPr>
          </a:p>
        </p:txBody>
      </p:sp>
      <p:sp>
        <p:nvSpPr>
          <p:cNvPr id="6" name="Title 1"/>
          <p:cNvSpPr txBox="1">
            <a:spLocks/>
          </p:cNvSpPr>
          <p:nvPr/>
        </p:nvSpPr>
        <p:spPr>
          <a:xfrm>
            <a:off x="504681" y="5225949"/>
            <a:ext cx="8639319" cy="83031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dirty="0" smtClean="0">
                <a:latin typeface="Century Gothic" charset="0"/>
                <a:ea typeface="Century Gothic" charset="0"/>
                <a:cs typeface="Century Gothic" charset="0"/>
              </a:rPr>
              <a:t>Do </a:t>
            </a:r>
            <a:r>
              <a:rPr lang="en-US" sz="3000" dirty="0" smtClean="0">
                <a:solidFill>
                  <a:schemeClr val="accent2"/>
                </a:solidFill>
                <a:latin typeface="Century Gothic" charset="0"/>
                <a:ea typeface="Century Gothic" charset="0"/>
                <a:cs typeface="Century Gothic" charset="0"/>
              </a:rPr>
              <a:t>save the date</a:t>
            </a:r>
            <a:r>
              <a:rPr lang="en-US" sz="3000" dirty="0" smtClean="0">
                <a:latin typeface="Century Gothic" charset="0"/>
                <a:ea typeface="Century Gothic" charset="0"/>
                <a:cs typeface="Century Gothic" charset="0"/>
              </a:rPr>
              <a:t>: November 6-8 2017.</a:t>
            </a:r>
            <a:endParaRPr lang="en-US" sz="3000" dirty="0">
              <a:latin typeface="Century Gothic" charset="0"/>
              <a:ea typeface="Century Gothic" charset="0"/>
              <a:cs typeface="Century Gothic" charset="0"/>
            </a:endParaRPr>
          </a:p>
        </p:txBody>
      </p:sp>
    </p:spTree>
    <p:extLst>
      <p:ext uri="{BB962C8B-B14F-4D97-AF65-F5344CB8AC3E}">
        <p14:creationId xmlns:p14="http://schemas.microsoft.com/office/powerpoint/2010/main" val="18433320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8745209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70001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cstate="hqprint">
            <a:alphaModFix amt="5000"/>
            <a:extLst>
              <a:ext uri="{28A0092B-C50C-407E-A947-70E740481C1C}">
                <a14:useLocalDpi xmlns:a14="http://schemas.microsoft.com/office/drawing/2010/main"/>
              </a:ext>
            </a:extLst>
          </a:blip>
          <a:srcRect/>
          <a:stretch/>
        </p:blipFill>
        <p:spPr>
          <a:xfrm>
            <a:off x="0" y="993730"/>
            <a:ext cx="9144000" cy="4548674"/>
          </a:xfrm>
          <a:prstGeom prst="rect">
            <a:avLst/>
          </a:prstGeom>
        </p:spPr>
      </p:pic>
      <p:sp>
        <p:nvSpPr>
          <p:cNvPr id="6" name="Rectangle 5"/>
          <p:cNvSpPr/>
          <p:nvPr/>
        </p:nvSpPr>
        <p:spPr>
          <a:xfrm>
            <a:off x="1065913" y="1847397"/>
            <a:ext cx="7012176" cy="2285241"/>
          </a:xfrm>
          <a:prstGeom prst="rect">
            <a:avLst/>
          </a:prstGeom>
          <a:noFill/>
          <a:effectLst/>
        </p:spPr>
        <p:txBody>
          <a:bodyPr wrap="none" lIns="68580" tIns="34290" rIns="68580" bIns="34290">
            <a:spAutoFit/>
          </a:bodyPr>
          <a:lstStyle/>
          <a:p>
            <a:pPr algn="ctr"/>
            <a:r>
              <a:rPr lang="en-US" sz="7200" dirty="0">
                <a:ln w="0"/>
                <a:gradFill>
                  <a:gsLst>
                    <a:gs pos="0">
                      <a:schemeClr val="accent5">
                        <a:lumMod val="50000"/>
                      </a:schemeClr>
                    </a:gs>
                    <a:gs pos="50000">
                      <a:schemeClr val="accent5"/>
                    </a:gs>
                    <a:gs pos="100000">
                      <a:schemeClr val="accent5">
                        <a:lumMod val="60000"/>
                        <a:lumOff val="40000"/>
                      </a:schemeClr>
                    </a:gs>
                  </a:gsLst>
                  <a:lin ang="5400000"/>
                </a:gradFill>
                <a:effectLst/>
                <a:latin typeface="Century Gothic" charset="0"/>
                <a:ea typeface="Century Gothic" charset="0"/>
                <a:cs typeface="Century Gothic" charset="0"/>
              </a:rPr>
              <a:t>PERFORMANCE</a:t>
            </a:r>
          </a:p>
          <a:p>
            <a:pPr algn="ctr"/>
            <a:r>
              <a:rPr lang="en-US" sz="7200" dirty="0">
                <a:ln w="0"/>
                <a:gradFill>
                  <a:gsLst>
                    <a:gs pos="0">
                      <a:schemeClr val="accent5">
                        <a:lumMod val="50000"/>
                      </a:schemeClr>
                    </a:gs>
                    <a:gs pos="50000">
                      <a:schemeClr val="accent5"/>
                    </a:gs>
                    <a:gs pos="100000">
                      <a:schemeClr val="accent5">
                        <a:lumMod val="60000"/>
                        <a:lumOff val="40000"/>
                      </a:schemeClr>
                    </a:gs>
                  </a:gsLst>
                  <a:lin ang="5400000"/>
                </a:gradFill>
                <a:effectLst/>
                <a:latin typeface="Century Gothic" charset="0"/>
                <a:ea typeface="Century Gothic" charset="0"/>
                <a:cs typeface="Century Gothic" charset="0"/>
              </a:rPr>
              <a:t>MATTER</a:t>
            </a:r>
            <a:r>
              <a:rPr lang="en-US" sz="72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Century Gothic" charset="0"/>
                <a:ea typeface="Century Gothic" charset="0"/>
                <a:cs typeface="Century Gothic" charset="0"/>
              </a:rPr>
              <a:t>S</a:t>
            </a:r>
            <a:endParaRPr lang="en-US" sz="72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
        <p:nvSpPr>
          <p:cNvPr id="7" name="Rectangle 6"/>
          <p:cNvSpPr/>
          <p:nvPr/>
        </p:nvSpPr>
        <p:spPr>
          <a:xfrm rot="16200000">
            <a:off x="-1039355" y="4099017"/>
            <a:ext cx="2158455" cy="300082"/>
          </a:xfrm>
          <a:prstGeom prst="rect">
            <a:avLst/>
          </a:prstGeom>
        </p:spPr>
        <p:txBody>
          <a:bodyPr wrap="square">
            <a:spAutoFit/>
          </a:bodyPr>
          <a:lstStyle/>
          <a:p>
            <a:endParaRPr lang="en-US" sz="675" dirty="0">
              <a:solidFill>
                <a:schemeClr val="bg1">
                  <a:lumMod val="65000"/>
                </a:schemeClr>
              </a:solidFill>
              <a:latin typeface="Century Gothic"/>
              <a:cs typeface="Century Gothic"/>
            </a:endParaRPr>
          </a:p>
          <a:p>
            <a:r>
              <a:rPr lang="en-US" sz="675" dirty="0">
                <a:solidFill>
                  <a:schemeClr val="bg1">
                    <a:lumMod val="65000"/>
                  </a:schemeClr>
                </a:solidFill>
                <a:latin typeface="Century Gothic"/>
                <a:cs typeface="Century Gothic"/>
              </a:rPr>
              <a:t>Copyright © 2001-2017 XBRL International Inc. </a:t>
            </a:r>
          </a:p>
        </p:txBody>
      </p:sp>
    </p:spTree>
    <p:extLst>
      <p:ext uri="{BB962C8B-B14F-4D97-AF65-F5344CB8AC3E}">
        <p14:creationId xmlns:p14="http://schemas.microsoft.com/office/powerpoint/2010/main" val="19784934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hqprint">
            <a:alphaModFix amt="5000"/>
            <a:extLst>
              <a:ext uri="{28A0092B-C50C-407E-A947-70E740481C1C}">
                <a14:useLocalDpi xmlns:a14="http://schemas.microsoft.com/office/drawing/2010/main"/>
              </a:ext>
            </a:extLst>
          </a:blip>
          <a:srcRect/>
          <a:stretch/>
        </p:blipFill>
        <p:spPr>
          <a:xfrm>
            <a:off x="0" y="980082"/>
            <a:ext cx="9144000" cy="4548674"/>
          </a:xfrm>
          <a:prstGeom prst="rect">
            <a:avLst/>
          </a:prstGeom>
        </p:spPr>
      </p:pic>
      <p:sp>
        <p:nvSpPr>
          <p:cNvPr id="8" name="Rectangle 7"/>
          <p:cNvSpPr/>
          <p:nvPr/>
        </p:nvSpPr>
        <p:spPr>
          <a:xfrm>
            <a:off x="980152" y="1730549"/>
            <a:ext cx="7183698" cy="2285241"/>
          </a:xfrm>
          <a:prstGeom prst="rect">
            <a:avLst/>
          </a:prstGeom>
          <a:noFill/>
          <a:effectLst>
            <a:outerShdw blurRad="50800" dist="50800" dir="4020000" sx="13000" sy="13000" algn="ctr" rotWithShape="0">
              <a:srgbClr val="000000">
                <a:alpha val="10000"/>
              </a:srgbClr>
            </a:outerShdw>
          </a:effectLst>
        </p:spPr>
        <p:txBody>
          <a:bodyPr wrap="none" lIns="68580" tIns="34290" rIns="68580" bIns="34290">
            <a:spAutoFit/>
          </a:bodyPr>
          <a:lstStyle/>
          <a:p>
            <a:pPr algn="ctr"/>
            <a:r>
              <a:rPr lang="en-US" sz="7200" dirty="0">
                <a:ln w="0"/>
                <a:gradFill>
                  <a:gsLst>
                    <a:gs pos="0">
                      <a:schemeClr val="accent5">
                        <a:lumMod val="50000"/>
                      </a:schemeClr>
                    </a:gs>
                    <a:gs pos="50000">
                      <a:schemeClr val="accent5"/>
                    </a:gs>
                    <a:gs pos="100000">
                      <a:schemeClr val="accent5">
                        <a:lumMod val="60000"/>
                        <a:lumOff val="40000"/>
                      </a:schemeClr>
                    </a:gs>
                  </a:gsLst>
                  <a:lin ang="5400000"/>
                </a:gradFill>
                <a:effectLst/>
                <a:latin typeface="Century Gothic" charset="0"/>
                <a:ea typeface="Century Gothic" charset="0"/>
                <a:cs typeface="Century Gothic" charset="0"/>
              </a:rPr>
              <a:t>TRANSPARENCY</a:t>
            </a:r>
          </a:p>
          <a:p>
            <a:pPr algn="ctr"/>
            <a:r>
              <a:rPr lang="en-US" sz="7200" dirty="0">
                <a:ln w="0"/>
                <a:gradFill>
                  <a:gsLst>
                    <a:gs pos="0">
                      <a:schemeClr val="accent5">
                        <a:lumMod val="50000"/>
                      </a:schemeClr>
                    </a:gs>
                    <a:gs pos="50000">
                      <a:schemeClr val="accent5"/>
                    </a:gs>
                    <a:gs pos="100000">
                      <a:schemeClr val="accent5">
                        <a:lumMod val="60000"/>
                        <a:lumOff val="40000"/>
                      </a:schemeClr>
                    </a:gs>
                  </a:gsLst>
                  <a:lin ang="5400000"/>
                </a:gradFill>
                <a:effectLst/>
                <a:latin typeface="Century Gothic" charset="0"/>
                <a:ea typeface="Century Gothic" charset="0"/>
                <a:cs typeface="Century Gothic" charset="0"/>
              </a:rPr>
              <a:t>MATTERS</a:t>
            </a:r>
            <a:endParaRPr lang="en-US" sz="7200" dirty="0">
              <a:ln w="0"/>
              <a:gradFill>
                <a:gsLst>
                  <a:gs pos="0">
                    <a:schemeClr val="accent5">
                      <a:lumMod val="50000"/>
                    </a:schemeClr>
                  </a:gs>
                  <a:gs pos="50000">
                    <a:schemeClr val="accent5"/>
                  </a:gs>
                  <a:gs pos="100000">
                    <a:schemeClr val="accent5">
                      <a:lumMod val="60000"/>
                      <a:lumOff val="40000"/>
                    </a:schemeClr>
                  </a:gs>
                </a:gsLst>
                <a:lin ang="5400000"/>
              </a:gradFill>
              <a:effectLst/>
            </a:endParaRPr>
          </a:p>
        </p:txBody>
      </p:sp>
      <p:sp>
        <p:nvSpPr>
          <p:cNvPr id="9" name="Rectangle 8"/>
          <p:cNvSpPr/>
          <p:nvPr/>
        </p:nvSpPr>
        <p:spPr>
          <a:xfrm rot="16200000">
            <a:off x="-1039355" y="4114965"/>
            <a:ext cx="2158455" cy="300082"/>
          </a:xfrm>
          <a:prstGeom prst="rect">
            <a:avLst/>
          </a:prstGeom>
        </p:spPr>
        <p:txBody>
          <a:bodyPr wrap="square">
            <a:spAutoFit/>
          </a:bodyPr>
          <a:lstStyle/>
          <a:p>
            <a:endParaRPr lang="en-US" sz="675" dirty="0">
              <a:solidFill>
                <a:schemeClr val="bg1">
                  <a:lumMod val="65000"/>
                </a:schemeClr>
              </a:solidFill>
              <a:latin typeface="Century Gothic"/>
              <a:cs typeface="Century Gothic"/>
            </a:endParaRPr>
          </a:p>
          <a:p>
            <a:r>
              <a:rPr lang="en-US" sz="675" dirty="0">
                <a:solidFill>
                  <a:schemeClr val="bg1">
                    <a:lumMod val="65000"/>
                  </a:schemeClr>
                </a:solidFill>
                <a:latin typeface="Century Gothic"/>
                <a:cs typeface="Century Gothic"/>
              </a:rPr>
              <a:t>Copyright © 2001-2017 XBRL International Inc. </a:t>
            </a:r>
          </a:p>
        </p:txBody>
      </p:sp>
    </p:spTree>
    <p:extLst>
      <p:ext uri="{BB962C8B-B14F-4D97-AF65-F5344CB8AC3E}">
        <p14:creationId xmlns:p14="http://schemas.microsoft.com/office/powerpoint/2010/main" val="9029097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hqprint">
            <a:alphaModFix amt="5000"/>
            <a:extLst>
              <a:ext uri="{28A0092B-C50C-407E-A947-70E740481C1C}">
                <a14:useLocalDpi xmlns:a14="http://schemas.microsoft.com/office/drawing/2010/main"/>
              </a:ext>
            </a:extLst>
          </a:blip>
          <a:srcRect/>
          <a:stretch/>
        </p:blipFill>
        <p:spPr>
          <a:xfrm>
            <a:off x="0" y="966434"/>
            <a:ext cx="9144000" cy="4548674"/>
          </a:xfrm>
          <a:prstGeom prst="rect">
            <a:avLst/>
          </a:prstGeom>
        </p:spPr>
      </p:pic>
      <p:sp>
        <p:nvSpPr>
          <p:cNvPr id="6" name="Rectangle 5"/>
          <p:cNvSpPr/>
          <p:nvPr/>
        </p:nvSpPr>
        <p:spPr>
          <a:xfrm>
            <a:off x="671574" y="1847397"/>
            <a:ext cx="7800853" cy="2285241"/>
          </a:xfrm>
          <a:prstGeom prst="rect">
            <a:avLst/>
          </a:prstGeom>
          <a:noFill/>
          <a:effectLst>
            <a:outerShdw blurRad="50800" dist="50800" dir="4020000" sx="13000" sy="13000" algn="ctr" rotWithShape="0">
              <a:srgbClr val="000000">
                <a:alpha val="10000"/>
              </a:srgbClr>
            </a:outerShdw>
          </a:effectLst>
        </p:spPr>
        <p:txBody>
          <a:bodyPr wrap="none" lIns="68580" tIns="34290" rIns="68580" bIns="34290">
            <a:spAutoFit/>
          </a:bodyPr>
          <a:lstStyle/>
          <a:p>
            <a:pPr algn="ctr"/>
            <a:r>
              <a:rPr lang="en-US" sz="7200" dirty="0">
                <a:ln w="0"/>
                <a:gradFill>
                  <a:gsLst>
                    <a:gs pos="0">
                      <a:schemeClr val="accent5">
                        <a:lumMod val="50000"/>
                      </a:schemeClr>
                    </a:gs>
                    <a:gs pos="50000">
                      <a:schemeClr val="accent5"/>
                    </a:gs>
                    <a:gs pos="100000">
                      <a:schemeClr val="accent5">
                        <a:lumMod val="60000"/>
                        <a:lumOff val="40000"/>
                      </a:schemeClr>
                    </a:gs>
                  </a:gsLst>
                  <a:lin ang="5400000"/>
                </a:gradFill>
                <a:effectLst/>
                <a:latin typeface="Century Gothic" charset="0"/>
                <a:ea typeface="Century Gothic" charset="0"/>
                <a:cs typeface="Century Gothic" charset="0"/>
              </a:rPr>
              <a:t>ACCOUNTABILITY</a:t>
            </a:r>
          </a:p>
          <a:p>
            <a:pPr algn="ctr"/>
            <a:r>
              <a:rPr lang="en-US" sz="7200" dirty="0">
                <a:ln w="0"/>
                <a:gradFill>
                  <a:gsLst>
                    <a:gs pos="0">
                      <a:schemeClr val="accent5">
                        <a:lumMod val="50000"/>
                      </a:schemeClr>
                    </a:gs>
                    <a:gs pos="50000">
                      <a:schemeClr val="accent5"/>
                    </a:gs>
                    <a:gs pos="100000">
                      <a:schemeClr val="accent5">
                        <a:lumMod val="60000"/>
                        <a:lumOff val="40000"/>
                      </a:schemeClr>
                    </a:gs>
                  </a:gsLst>
                  <a:lin ang="5400000"/>
                </a:gradFill>
                <a:effectLst/>
                <a:latin typeface="Century Gothic" charset="0"/>
                <a:ea typeface="Century Gothic" charset="0"/>
                <a:cs typeface="Century Gothic" charset="0"/>
              </a:rPr>
              <a:t>MATTERS</a:t>
            </a:r>
            <a:endParaRPr lang="en-US" sz="7200" dirty="0">
              <a:ln w="0"/>
              <a:gradFill>
                <a:gsLst>
                  <a:gs pos="0">
                    <a:schemeClr val="accent5">
                      <a:lumMod val="50000"/>
                    </a:schemeClr>
                  </a:gs>
                  <a:gs pos="50000">
                    <a:schemeClr val="accent5"/>
                  </a:gs>
                  <a:gs pos="100000">
                    <a:schemeClr val="accent5">
                      <a:lumMod val="60000"/>
                      <a:lumOff val="40000"/>
                    </a:schemeClr>
                  </a:gs>
                </a:gsLst>
                <a:lin ang="5400000"/>
              </a:gradFill>
              <a:effectLst/>
            </a:endParaRPr>
          </a:p>
        </p:txBody>
      </p:sp>
      <p:sp>
        <p:nvSpPr>
          <p:cNvPr id="7" name="Rectangle 6"/>
          <p:cNvSpPr/>
          <p:nvPr/>
        </p:nvSpPr>
        <p:spPr>
          <a:xfrm rot="16200000">
            <a:off x="-1039355" y="4114965"/>
            <a:ext cx="2158455" cy="300082"/>
          </a:xfrm>
          <a:prstGeom prst="rect">
            <a:avLst/>
          </a:prstGeom>
        </p:spPr>
        <p:txBody>
          <a:bodyPr wrap="square">
            <a:spAutoFit/>
          </a:bodyPr>
          <a:lstStyle/>
          <a:p>
            <a:endParaRPr lang="en-US" sz="675" dirty="0">
              <a:solidFill>
                <a:schemeClr val="bg1">
                  <a:lumMod val="65000"/>
                </a:schemeClr>
              </a:solidFill>
              <a:latin typeface="Century Gothic"/>
              <a:cs typeface="Century Gothic"/>
            </a:endParaRPr>
          </a:p>
          <a:p>
            <a:r>
              <a:rPr lang="en-US" sz="675" dirty="0">
                <a:solidFill>
                  <a:schemeClr val="bg1">
                    <a:lumMod val="65000"/>
                  </a:schemeClr>
                </a:solidFill>
                <a:latin typeface="Century Gothic"/>
                <a:cs typeface="Century Gothic"/>
              </a:rPr>
              <a:t>Copyright © 2001-2017 XBRL International Inc. </a:t>
            </a:r>
          </a:p>
        </p:txBody>
      </p:sp>
    </p:spTree>
    <p:extLst>
      <p:ext uri="{BB962C8B-B14F-4D97-AF65-F5344CB8AC3E}">
        <p14:creationId xmlns:p14="http://schemas.microsoft.com/office/powerpoint/2010/main" val="10842311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564045" y="1644854"/>
            <a:ext cx="914400" cy="1177067"/>
            <a:chOff x="457200" y="1676400"/>
            <a:chExt cx="1219200" cy="1569422"/>
          </a:xfrm>
        </p:grpSpPr>
        <p:sp>
          <p:nvSpPr>
            <p:cNvPr id="5" name="TextBox 4"/>
            <p:cNvSpPr txBox="1"/>
            <p:nvPr/>
          </p:nvSpPr>
          <p:spPr>
            <a:xfrm>
              <a:off x="457200" y="2630269"/>
              <a:ext cx="1219200" cy="615553"/>
            </a:xfrm>
            <a:prstGeom prst="rect">
              <a:avLst/>
            </a:prstGeom>
            <a:noFill/>
          </p:spPr>
          <p:txBody>
            <a:bodyPr wrap="square" rtlCol="0">
              <a:spAutoFit/>
            </a:bodyPr>
            <a:lstStyle/>
            <a:p>
              <a:pPr algn="ctr"/>
              <a:r>
                <a:rPr lang="en-GB" sz="1200" dirty="0">
                  <a:latin typeface="Century Gothic"/>
                  <a:cs typeface="Century Gothic"/>
                </a:rPr>
                <a:t>Diverse Systems</a:t>
              </a:r>
            </a:p>
          </p:txBody>
        </p:sp>
        <p:pic>
          <p:nvPicPr>
            <p:cNvPr id="6" name="Picture 5"/>
            <p:cNvPicPr>
              <a:picLocks noChangeAspect="1"/>
            </p:cNvPicPr>
            <p:nvPr/>
          </p:nvPicPr>
          <p:blipFill>
            <a:blip r:embed="rId2">
              <a:duotone>
                <a:schemeClr val="accent1">
                  <a:shade val="45000"/>
                  <a:satMod val="135000"/>
                </a:schemeClr>
                <a:prstClr val="white"/>
              </a:duotone>
            </a:blip>
            <a:stretch>
              <a:fillRect/>
            </a:stretch>
          </p:blipFill>
          <p:spPr>
            <a:xfrm>
              <a:off x="590550" y="1676400"/>
              <a:ext cx="952500" cy="952500"/>
            </a:xfrm>
            <a:prstGeom prst="rect">
              <a:avLst/>
            </a:prstGeom>
          </p:spPr>
        </p:pic>
      </p:grpSp>
      <p:grpSp>
        <p:nvGrpSpPr>
          <p:cNvPr id="7" name="Group 6"/>
          <p:cNvGrpSpPr/>
          <p:nvPr/>
        </p:nvGrpSpPr>
        <p:grpSpPr>
          <a:xfrm>
            <a:off x="2653195" y="1644854"/>
            <a:ext cx="1143000" cy="1177067"/>
            <a:chOff x="1498600" y="1752600"/>
            <a:chExt cx="1524000" cy="1569422"/>
          </a:xfrm>
        </p:grpSpPr>
        <p:sp>
          <p:nvSpPr>
            <p:cNvPr id="8" name="TextBox 7"/>
            <p:cNvSpPr txBox="1"/>
            <p:nvPr/>
          </p:nvSpPr>
          <p:spPr>
            <a:xfrm>
              <a:off x="1498600" y="2706469"/>
              <a:ext cx="1524000" cy="615553"/>
            </a:xfrm>
            <a:prstGeom prst="rect">
              <a:avLst/>
            </a:prstGeom>
            <a:noFill/>
          </p:spPr>
          <p:txBody>
            <a:bodyPr wrap="square" rtlCol="0">
              <a:spAutoFit/>
            </a:bodyPr>
            <a:lstStyle/>
            <a:p>
              <a:pPr algn="ctr"/>
              <a:r>
                <a:rPr lang="en-GB" sz="1200" dirty="0">
                  <a:latin typeface="Century Gothic"/>
                  <a:cs typeface="Century Gothic"/>
                </a:rPr>
                <a:t>Dispersed Geography</a:t>
              </a:r>
            </a:p>
          </p:txBody>
        </p:sp>
        <p:pic>
          <p:nvPicPr>
            <p:cNvPr id="9" name="Picture 8"/>
            <p:cNvPicPr>
              <a:picLocks noChangeAspect="1"/>
            </p:cNvPicPr>
            <p:nvPr/>
          </p:nvPicPr>
          <p:blipFill>
            <a:blip r:embed="rId3">
              <a:duotone>
                <a:schemeClr val="accent2">
                  <a:shade val="45000"/>
                  <a:satMod val="135000"/>
                </a:schemeClr>
                <a:prstClr val="white"/>
              </a:duotone>
            </a:blip>
            <a:stretch>
              <a:fillRect/>
            </a:stretch>
          </p:blipFill>
          <p:spPr>
            <a:xfrm>
              <a:off x="1847850" y="1752600"/>
              <a:ext cx="952500" cy="952500"/>
            </a:xfrm>
            <a:prstGeom prst="rect">
              <a:avLst/>
            </a:prstGeom>
          </p:spPr>
        </p:pic>
      </p:grpSp>
      <p:grpSp>
        <p:nvGrpSpPr>
          <p:cNvPr id="10" name="Group 9"/>
          <p:cNvGrpSpPr/>
          <p:nvPr/>
        </p:nvGrpSpPr>
        <p:grpSpPr>
          <a:xfrm>
            <a:off x="4970945" y="1363391"/>
            <a:ext cx="1257300" cy="1458531"/>
            <a:chOff x="3073400" y="1752600"/>
            <a:chExt cx="1676400" cy="1944708"/>
          </a:xfrm>
        </p:grpSpPr>
        <p:pic>
          <p:nvPicPr>
            <p:cNvPr id="11" name="Picture 10"/>
            <p:cNvPicPr>
              <a:picLocks noChangeAspect="1"/>
            </p:cNvPicPr>
            <p:nvPr/>
          </p:nvPicPr>
          <p:blipFill>
            <a:blip r:embed="rId4">
              <a:duotone>
                <a:schemeClr val="accent3">
                  <a:shade val="45000"/>
                  <a:satMod val="135000"/>
                </a:schemeClr>
                <a:prstClr val="white"/>
              </a:duotone>
            </a:blip>
            <a:stretch>
              <a:fillRect/>
            </a:stretch>
          </p:blipFill>
          <p:spPr>
            <a:xfrm>
              <a:off x="3371850" y="1752600"/>
              <a:ext cx="952500" cy="952500"/>
            </a:xfrm>
            <a:prstGeom prst="rect">
              <a:avLst/>
            </a:prstGeom>
          </p:spPr>
        </p:pic>
        <p:sp>
          <p:nvSpPr>
            <p:cNvPr id="12" name="TextBox 11"/>
            <p:cNvSpPr txBox="1"/>
            <p:nvPr/>
          </p:nvSpPr>
          <p:spPr>
            <a:xfrm>
              <a:off x="3073400" y="2743200"/>
              <a:ext cx="1676400" cy="954108"/>
            </a:xfrm>
            <a:prstGeom prst="rect">
              <a:avLst/>
            </a:prstGeom>
            <a:noFill/>
          </p:spPr>
          <p:txBody>
            <a:bodyPr wrap="square" rtlCol="0">
              <a:spAutoFit/>
            </a:bodyPr>
            <a:lstStyle/>
            <a:p>
              <a:pPr algn="ctr"/>
              <a:r>
                <a:rPr lang="en-GB" sz="1350" dirty="0">
                  <a:latin typeface="Century Gothic"/>
                  <a:cs typeface="Century Gothic"/>
                </a:rPr>
                <a:t>Variable</a:t>
              </a:r>
            </a:p>
            <a:p>
              <a:pPr algn="ctr"/>
              <a:r>
                <a:rPr lang="en-GB" sz="1350" dirty="0">
                  <a:latin typeface="Century Gothic"/>
                  <a:cs typeface="Century Gothic"/>
                </a:rPr>
                <a:t>Business</a:t>
              </a:r>
            </a:p>
            <a:p>
              <a:pPr algn="ctr"/>
              <a:r>
                <a:rPr lang="en-GB" sz="1350" dirty="0">
                  <a:latin typeface="Century Gothic"/>
                  <a:cs typeface="Century Gothic"/>
                </a:rPr>
                <a:t>Complexity</a:t>
              </a:r>
            </a:p>
          </p:txBody>
        </p:sp>
      </p:grpSp>
      <p:grpSp>
        <p:nvGrpSpPr>
          <p:cNvPr id="13" name="Group 12"/>
          <p:cNvGrpSpPr/>
          <p:nvPr/>
        </p:nvGrpSpPr>
        <p:grpSpPr>
          <a:xfrm>
            <a:off x="7402995" y="1360042"/>
            <a:ext cx="1428750" cy="1515681"/>
            <a:chOff x="4114800" y="1752600"/>
            <a:chExt cx="1905000" cy="2020908"/>
          </a:xfrm>
        </p:grpSpPr>
        <p:pic>
          <p:nvPicPr>
            <p:cNvPr id="14" name="Picture 13"/>
            <p:cNvPicPr>
              <a:picLocks noChangeAspect="1"/>
            </p:cNvPicPr>
            <p:nvPr/>
          </p:nvPicPr>
          <p:blipFill>
            <a:blip r:embed="rId5">
              <a:duotone>
                <a:schemeClr val="accent6">
                  <a:shade val="45000"/>
                  <a:satMod val="135000"/>
                </a:schemeClr>
                <a:prstClr val="white"/>
              </a:duotone>
            </a:blip>
            <a:stretch>
              <a:fillRect/>
            </a:stretch>
          </p:blipFill>
          <p:spPr>
            <a:xfrm>
              <a:off x="4591050" y="1752600"/>
              <a:ext cx="952500" cy="952500"/>
            </a:xfrm>
            <a:prstGeom prst="rect">
              <a:avLst/>
            </a:prstGeom>
          </p:spPr>
        </p:pic>
        <p:sp>
          <p:nvSpPr>
            <p:cNvPr id="15" name="TextBox 14"/>
            <p:cNvSpPr txBox="1"/>
            <p:nvPr/>
          </p:nvSpPr>
          <p:spPr>
            <a:xfrm>
              <a:off x="4114800" y="2819400"/>
              <a:ext cx="1905000" cy="954108"/>
            </a:xfrm>
            <a:prstGeom prst="rect">
              <a:avLst/>
            </a:prstGeom>
            <a:noFill/>
          </p:spPr>
          <p:txBody>
            <a:bodyPr wrap="square" rtlCol="0">
              <a:spAutoFit/>
            </a:bodyPr>
            <a:lstStyle/>
            <a:p>
              <a:pPr algn="ctr"/>
              <a:r>
                <a:rPr lang="en-GB" sz="1350" dirty="0">
                  <a:latin typeface="Century Gothic"/>
                  <a:cs typeface="Century Gothic"/>
                </a:rPr>
                <a:t>Variable</a:t>
              </a:r>
            </a:p>
            <a:p>
              <a:pPr algn="ctr"/>
              <a:r>
                <a:rPr lang="en-GB" sz="1350" dirty="0">
                  <a:latin typeface="Century Gothic"/>
                  <a:cs typeface="Century Gothic"/>
                </a:rPr>
                <a:t>IT</a:t>
              </a:r>
            </a:p>
            <a:p>
              <a:pPr algn="ctr"/>
              <a:r>
                <a:rPr lang="en-GB" sz="1350" dirty="0">
                  <a:latin typeface="Century Gothic"/>
                  <a:cs typeface="Century Gothic"/>
                </a:rPr>
                <a:t>Sophistication</a:t>
              </a:r>
            </a:p>
          </p:txBody>
        </p:sp>
      </p:grpSp>
      <p:grpSp>
        <p:nvGrpSpPr>
          <p:cNvPr id="16" name="Group 15"/>
          <p:cNvGrpSpPr/>
          <p:nvPr/>
        </p:nvGrpSpPr>
        <p:grpSpPr>
          <a:xfrm>
            <a:off x="5285270" y="3457091"/>
            <a:ext cx="971550" cy="1193631"/>
            <a:chOff x="4419600" y="3810000"/>
            <a:chExt cx="1295400" cy="1591508"/>
          </a:xfrm>
        </p:grpSpPr>
        <p:pic>
          <p:nvPicPr>
            <p:cNvPr id="17" name="Picture 16"/>
            <p:cNvPicPr>
              <a:picLocks noChangeAspect="1"/>
            </p:cNvPicPr>
            <p:nvPr/>
          </p:nvPicPr>
          <p:blipFill>
            <a:blip r:embed="rId6">
              <a:duotone>
                <a:schemeClr val="accent2">
                  <a:shade val="45000"/>
                  <a:satMod val="135000"/>
                </a:schemeClr>
                <a:prstClr val="white"/>
              </a:duotone>
            </a:blip>
            <a:stretch>
              <a:fillRect/>
            </a:stretch>
          </p:blipFill>
          <p:spPr>
            <a:xfrm>
              <a:off x="4591050" y="3810000"/>
              <a:ext cx="952500" cy="952500"/>
            </a:xfrm>
            <a:prstGeom prst="rect">
              <a:avLst/>
            </a:prstGeom>
          </p:spPr>
        </p:pic>
        <p:sp>
          <p:nvSpPr>
            <p:cNvPr id="18" name="TextBox 17"/>
            <p:cNvSpPr txBox="1"/>
            <p:nvPr/>
          </p:nvSpPr>
          <p:spPr>
            <a:xfrm>
              <a:off x="4419600" y="4724400"/>
              <a:ext cx="1295400" cy="677108"/>
            </a:xfrm>
            <a:prstGeom prst="rect">
              <a:avLst/>
            </a:prstGeom>
            <a:noFill/>
          </p:spPr>
          <p:txBody>
            <a:bodyPr wrap="square" rtlCol="0">
              <a:spAutoFit/>
            </a:bodyPr>
            <a:lstStyle/>
            <a:p>
              <a:pPr algn="ctr"/>
              <a:r>
                <a:rPr lang="en-GB" sz="1350" dirty="0">
                  <a:latin typeface="Century Gothic"/>
                  <a:cs typeface="Century Gothic"/>
                </a:rPr>
                <a:t>Different</a:t>
              </a:r>
            </a:p>
            <a:p>
              <a:pPr algn="ctr"/>
              <a:r>
                <a:rPr lang="en-GB" sz="1350" dirty="0">
                  <a:latin typeface="Century Gothic"/>
                  <a:cs typeface="Century Gothic"/>
                </a:rPr>
                <a:t>Sizes</a:t>
              </a:r>
            </a:p>
          </p:txBody>
        </p:sp>
      </p:grpSp>
      <p:grpSp>
        <p:nvGrpSpPr>
          <p:cNvPr id="19" name="Group 18"/>
          <p:cNvGrpSpPr/>
          <p:nvPr/>
        </p:nvGrpSpPr>
        <p:grpSpPr>
          <a:xfrm>
            <a:off x="7545870" y="3457091"/>
            <a:ext cx="1143000" cy="1307931"/>
            <a:chOff x="6858000" y="3810000"/>
            <a:chExt cx="1524000" cy="1743908"/>
          </a:xfrm>
        </p:grpSpPr>
        <p:pic>
          <p:nvPicPr>
            <p:cNvPr id="20" name="Picture 19"/>
            <p:cNvPicPr>
              <a:picLocks noChangeAspect="1"/>
            </p:cNvPicPr>
            <p:nvPr/>
          </p:nvPicPr>
          <p:blipFill>
            <a:blip r:embed="rId7">
              <a:duotone>
                <a:schemeClr val="accent1">
                  <a:shade val="45000"/>
                  <a:satMod val="135000"/>
                </a:schemeClr>
                <a:prstClr val="white"/>
              </a:duotone>
            </a:blip>
            <a:stretch>
              <a:fillRect/>
            </a:stretch>
          </p:blipFill>
          <p:spPr>
            <a:xfrm>
              <a:off x="7143750" y="3810000"/>
              <a:ext cx="952500" cy="952500"/>
            </a:xfrm>
            <a:prstGeom prst="rect">
              <a:avLst/>
            </a:prstGeom>
          </p:spPr>
        </p:pic>
        <p:sp>
          <p:nvSpPr>
            <p:cNvPr id="21" name="TextBox 20"/>
            <p:cNvSpPr txBox="1"/>
            <p:nvPr/>
          </p:nvSpPr>
          <p:spPr>
            <a:xfrm>
              <a:off x="6858000" y="4876800"/>
              <a:ext cx="1524000" cy="677108"/>
            </a:xfrm>
            <a:prstGeom prst="rect">
              <a:avLst/>
            </a:prstGeom>
            <a:noFill/>
          </p:spPr>
          <p:txBody>
            <a:bodyPr wrap="square" rtlCol="0">
              <a:spAutoFit/>
            </a:bodyPr>
            <a:lstStyle/>
            <a:p>
              <a:pPr algn="ctr"/>
              <a:r>
                <a:rPr lang="en-GB" sz="1350" dirty="0">
                  <a:latin typeface="Century Gothic"/>
                  <a:cs typeface="Century Gothic"/>
                </a:rPr>
                <a:t>Different</a:t>
              </a:r>
            </a:p>
            <a:p>
              <a:pPr algn="ctr"/>
              <a:r>
                <a:rPr lang="en-GB" sz="1350" dirty="0">
                  <a:latin typeface="Century Gothic"/>
                  <a:cs typeface="Century Gothic"/>
                </a:rPr>
                <a:t>Languages</a:t>
              </a:r>
            </a:p>
          </p:txBody>
        </p:sp>
      </p:grpSp>
      <p:grpSp>
        <p:nvGrpSpPr>
          <p:cNvPr id="22" name="Group 21"/>
          <p:cNvGrpSpPr/>
          <p:nvPr/>
        </p:nvGrpSpPr>
        <p:grpSpPr>
          <a:xfrm>
            <a:off x="535470" y="3306492"/>
            <a:ext cx="971550" cy="1344231"/>
            <a:chOff x="533400" y="3657600"/>
            <a:chExt cx="1295400" cy="1792308"/>
          </a:xfrm>
        </p:grpSpPr>
        <p:pic>
          <p:nvPicPr>
            <p:cNvPr id="23" name="Picture 22"/>
            <p:cNvPicPr>
              <a:picLocks noChangeAspect="1"/>
            </p:cNvPicPr>
            <p:nvPr/>
          </p:nvPicPr>
          <p:blipFill>
            <a:blip r:embed="rId8">
              <a:duotone>
                <a:schemeClr val="accent4">
                  <a:shade val="45000"/>
                  <a:satMod val="135000"/>
                </a:schemeClr>
                <a:prstClr val="white"/>
              </a:duotone>
            </a:blip>
            <a:stretch>
              <a:fillRect/>
            </a:stretch>
          </p:blipFill>
          <p:spPr>
            <a:xfrm>
              <a:off x="704850" y="3657600"/>
              <a:ext cx="952500" cy="952500"/>
            </a:xfrm>
            <a:prstGeom prst="rect">
              <a:avLst/>
            </a:prstGeom>
          </p:spPr>
        </p:pic>
        <p:sp>
          <p:nvSpPr>
            <p:cNvPr id="24" name="TextBox 23"/>
            <p:cNvSpPr txBox="1"/>
            <p:nvPr/>
          </p:nvSpPr>
          <p:spPr>
            <a:xfrm>
              <a:off x="533400" y="4495800"/>
              <a:ext cx="1295400" cy="954108"/>
            </a:xfrm>
            <a:prstGeom prst="rect">
              <a:avLst/>
            </a:prstGeom>
            <a:noFill/>
          </p:spPr>
          <p:txBody>
            <a:bodyPr wrap="square" rtlCol="0">
              <a:spAutoFit/>
            </a:bodyPr>
            <a:lstStyle/>
            <a:p>
              <a:pPr algn="ctr"/>
              <a:r>
                <a:rPr lang="en-GB" sz="1350" dirty="0">
                  <a:latin typeface="Century Gothic"/>
                  <a:cs typeface="Century Gothic"/>
                </a:rPr>
                <a:t>Different Business Lines</a:t>
              </a:r>
            </a:p>
          </p:txBody>
        </p:sp>
      </p:grpSp>
      <p:grpSp>
        <p:nvGrpSpPr>
          <p:cNvPr id="25" name="Group 24"/>
          <p:cNvGrpSpPr/>
          <p:nvPr/>
        </p:nvGrpSpPr>
        <p:grpSpPr>
          <a:xfrm>
            <a:off x="2796070" y="3457091"/>
            <a:ext cx="1200150" cy="1193631"/>
            <a:chOff x="1854200" y="3733800"/>
            <a:chExt cx="1600200" cy="1591508"/>
          </a:xfrm>
        </p:grpSpPr>
        <p:pic>
          <p:nvPicPr>
            <p:cNvPr id="26" name="Picture 25"/>
            <p:cNvPicPr>
              <a:picLocks noChangeAspect="1"/>
            </p:cNvPicPr>
            <p:nvPr/>
          </p:nvPicPr>
          <p:blipFill>
            <a:blip r:embed="rId9">
              <a:duotone>
                <a:schemeClr val="accent5">
                  <a:shade val="45000"/>
                  <a:satMod val="135000"/>
                </a:schemeClr>
                <a:prstClr val="white"/>
              </a:duotone>
            </a:blip>
            <a:stretch>
              <a:fillRect/>
            </a:stretch>
          </p:blipFill>
          <p:spPr>
            <a:xfrm>
              <a:off x="2152650" y="3733800"/>
              <a:ext cx="952500" cy="952500"/>
            </a:xfrm>
            <a:prstGeom prst="rect">
              <a:avLst/>
            </a:prstGeom>
          </p:spPr>
        </p:pic>
        <p:sp>
          <p:nvSpPr>
            <p:cNvPr id="27" name="TextBox 26"/>
            <p:cNvSpPr txBox="1"/>
            <p:nvPr/>
          </p:nvSpPr>
          <p:spPr>
            <a:xfrm>
              <a:off x="1854200" y="4648200"/>
              <a:ext cx="1600200" cy="677108"/>
            </a:xfrm>
            <a:prstGeom prst="rect">
              <a:avLst/>
            </a:prstGeom>
            <a:noFill/>
          </p:spPr>
          <p:txBody>
            <a:bodyPr wrap="square" rtlCol="0">
              <a:spAutoFit/>
            </a:bodyPr>
            <a:lstStyle/>
            <a:p>
              <a:pPr algn="ctr"/>
              <a:r>
                <a:rPr lang="en-GB" sz="1350" dirty="0">
                  <a:latin typeface="Century Gothic"/>
                  <a:cs typeface="Century Gothic"/>
                </a:rPr>
                <a:t>Different Disciplines</a:t>
              </a:r>
            </a:p>
          </p:txBody>
        </p:sp>
      </p:grpSp>
      <p:pic>
        <p:nvPicPr>
          <p:cNvPr id="28" name="Picture 27"/>
          <p:cNvPicPr>
            <a:picLocks noChangeAspect="1"/>
          </p:cNvPicPr>
          <p:nvPr/>
        </p:nvPicPr>
        <p:blipFill rotWithShape="1">
          <a:blip r:embed="rId10" cstate="hqprint">
            <a:alphaModFix amt="5000"/>
            <a:extLst>
              <a:ext uri="{28A0092B-C50C-407E-A947-70E740481C1C}">
                <a14:useLocalDpi xmlns:a14="http://schemas.microsoft.com/office/drawing/2010/main"/>
              </a:ext>
            </a:extLst>
          </a:blip>
          <a:srcRect/>
          <a:stretch/>
        </p:blipFill>
        <p:spPr>
          <a:xfrm>
            <a:off x="0" y="1007378"/>
            <a:ext cx="9144000" cy="4548674"/>
          </a:xfrm>
          <a:prstGeom prst="rect">
            <a:avLst/>
          </a:prstGeom>
        </p:spPr>
      </p:pic>
      <p:sp>
        <p:nvSpPr>
          <p:cNvPr id="29" name="Rectangle 28"/>
          <p:cNvSpPr/>
          <p:nvPr/>
        </p:nvSpPr>
        <p:spPr>
          <a:xfrm rot="16200000">
            <a:off x="-1039355" y="4099017"/>
            <a:ext cx="2158455" cy="300082"/>
          </a:xfrm>
          <a:prstGeom prst="rect">
            <a:avLst/>
          </a:prstGeom>
        </p:spPr>
        <p:txBody>
          <a:bodyPr wrap="square">
            <a:spAutoFit/>
          </a:bodyPr>
          <a:lstStyle/>
          <a:p>
            <a:endParaRPr lang="en-US" sz="675" dirty="0">
              <a:solidFill>
                <a:schemeClr val="bg1">
                  <a:lumMod val="65000"/>
                </a:schemeClr>
              </a:solidFill>
              <a:latin typeface="Century Gothic"/>
              <a:cs typeface="Century Gothic"/>
            </a:endParaRPr>
          </a:p>
          <a:p>
            <a:r>
              <a:rPr lang="en-US" sz="675" dirty="0">
                <a:solidFill>
                  <a:schemeClr val="bg1">
                    <a:lumMod val="65000"/>
                  </a:schemeClr>
                </a:solidFill>
                <a:latin typeface="Century Gothic"/>
                <a:cs typeface="Century Gothic"/>
              </a:rPr>
              <a:t>Copyright © 2001-2017 XBRL International Inc. </a:t>
            </a:r>
          </a:p>
        </p:txBody>
      </p:sp>
    </p:spTree>
    <p:extLst>
      <p:ext uri="{BB962C8B-B14F-4D97-AF65-F5344CB8AC3E}">
        <p14:creationId xmlns:p14="http://schemas.microsoft.com/office/powerpoint/2010/main" val="13942163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65932"/>
            <a:ext cx="8229600" cy="657363"/>
          </a:xfrm>
        </p:spPr>
        <p:txBody>
          <a:bodyPr>
            <a:normAutofit fontScale="90000"/>
          </a:bodyPr>
          <a:lstStyle/>
          <a:p>
            <a:r>
              <a:rPr lang="en-US" dirty="0" smtClean="0"/>
              <a:t>WHAT IS XBRL, OR STRUCTURED REPORTING?</a:t>
            </a:r>
            <a:endParaRPr lang="en-US" dirty="0"/>
          </a:p>
        </p:txBody>
      </p:sp>
    </p:spTree>
    <p:extLst>
      <p:ext uri="{BB962C8B-B14F-4D97-AF65-F5344CB8AC3E}">
        <p14:creationId xmlns:p14="http://schemas.microsoft.com/office/powerpoint/2010/main" val="14099037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62723" y="694242"/>
            <a:ext cx="8280243" cy="5690049"/>
          </a:xfrm>
          <a:prstGeom prst="rect">
            <a:avLst/>
          </a:prstGeom>
        </p:spPr>
      </p:pic>
    </p:spTree>
    <p:extLst>
      <p:ext uri="{BB962C8B-B14F-4D97-AF65-F5344CB8AC3E}">
        <p14:creationId xmlns:p14="http://schemas.microsoft.com/office/powerpoint/2010/main" val="9179837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03858" y="654523"/>
            <a:ext cx="8233294" cy="5657787"/>
          </a:xfrm>
          <a:prstGeom prst="rect">
            <a:avLst/>
          </a:prstGeom>
        </p:spPr>
      </p:pic>
    </p:spTree>
    <p:extLst>
      <p:ext uri="{BB962C8B-B14F-4D97-AF65-F5344CB8AC3E}">
        <p14:creationId xmlns:p14="http://schemas.microsoft.com/office/powerpoint/2010/main" val="103024855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ustin">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XII-Template</Template>
  <TotalTime>5284</TotalTime>
  <Words>190</Words>
  <Application>Microsoft Office PowerPoint</Application>
  <PresentationFormat>On-screen Show (4:3)</PresentationFormat>
  <Paragraphs>103</Paragraphs>
  <Slides>26</Slides>
  <Notes>9</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26</vt:i4>
      </vt:variant>
    </vt:vector>
  </HeadingPairs>
  <TitlesOfParts>
    <vt:vector size="37" baseType="lpstr">
      <vt:lpstr>微軟正黑體</vt:lpstr>
      <vt:lpstr>微软雅黑</vt:lpstr>
      <vt:lpstr>Arial</vt:lpstr>
      <vt:lpstr>Arial</vt:lpstr>
      <vt:lpstr>Arial Hebrew Scholar</vt:lpstr>
      <vt:lpstr>Calibri</vt:lpstr>
      <vt:lpstr>Century Gothic</vt:lpstr>
      <vt:lpstr>HY중고딕</vt:lpstr>
      <vt:lpstr>Microsoft Sans Serif</vt:lpstr>
      <vt:lpstr>Tahoma</vt:lpstr>
      <vt:lpstr>Office Theme</vt:lpstr>
      <vt:lpstr>Advantages of using XBRL  for Business Reporting   in Capital Markets</vt:lpstr>
      <vt:lpstr>PowerPoint Presentation</vt:lpstr>
      <vt:lpstr>PowerPoint Presentation</vt:lpstr>
      <vt:lpstr>PowerPoint Presentation</vt:lpstr>
      <vt:lpstr>PowerPoint Presentation</vt:lpstr>
      <vt:lpstr>PowerPoint Presentation</vt:lpstr>
      <vt:lpstr>WHAT IS XBRL, OR STRUCTURED REPORTING?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IS STRUCTURED DATA IMPORTANT TODAY?</vt:lpstr>
      <vt:lpstr>PowerPoint Presentation</vt:lpstr>
      <vt:lpstr>Translation</vt:lpstr>
      <vt:lpstr>PowerPoint Presentation</vt:lpstr>
      <vt:lpstr>PowerPoint Presentation</vt:lpstr>
      <vt:lpstr>PowerPoint Presentation</vt:lpstr>
      <vt:lpstr>A progression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Turner</dc:creator>
  <cp:lastModifiedBy>Abdullah Al Terkait</cp:lastModifiedBy>
  <cp:revision>15</cp:revision>
  <dcterms:created xsi:type="dcterms:W3CDTF">2017-03-21T14:04:21Z</dcterms:created>
  <dcterms:modified xsi:type="dcterms:W3CDTF">2017-03-25T15:52:10Z</dcterms:modified>
</cp:coreProperties>
</file>